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1"/>
  </p:notesMasterIdLst>
  <p:sldIdLst>
    <p:sldId id="256" r:id="rId2"/>
    <p:sldId id="319" r:id="rId3"/>
    <p:sldId id="320" r:id="rId4"/>
    <p:sldId id="275" r:id="rId5"/>
    <p:sldId id="257" r:id="rId6"/>
    <p:sldId id="276" r:id="rId7"/>
    <p:sldId id="272" r:id="rId8"/>
    <p:sldId id="273" r:id="rId9"/>
    <p:sldId id="277" r:id="rId10"/>
    <p:sldId id="315" r:id="rId11"/>
    <p:sldId id="316" r:id="rId12"/>
    <p:sldId id="308" r:id="rId13"/>
    <p:sldId id="280" r:id="rId14"/>
    <p:sldId id="281" r:id="rId15"/>
    <p:sldId id="282" r:id="rId16"/>
    <p:sldId id="284" r:id="rId17"/>
    <p:sldId id="300" r:id="rId18"/>
    <p:sldId id="301" r:id="rId19"/>
    <p:sldId id="304" r:id="rId20"/>
    <p:sldId id="288" r:id="rId21"/>
    <p:sldId id="289" r:id="rId22"/>
    <p:sldId id="291" r:id="rId23"/>
    <p:sldId id="292" r:id="rId24"/>
    <p:sldId id="309" r:id="rId25"/>
    <p:sldId id="310" r:id="rId26"/>
    <p:sldId id="293" r:id="rId27"/>
    <p:sldId id="311" r:id="rId28"/>
    <p:sldId id="294" r:id="rId29"/>
    <p:sldId id="295" r:id="rId30"/>
    <p:sldId id="296" r:id="rId31"/>
    <p:sldId id="314" r:id="rId32"/>
    <p:sldId id="312" r:id="rId33"/>
    <p:sldId id="313" r:id="rId34"/>
    <p:sldId id="318" r:id="rId35"/>
    <p:sldId id="321" r:id="rId36"/>
    <p:sldId id="322" r:id="rId37"/>
    <p:sldId id="297" r:id="rId38"/>
    <p:sldId id="298" r:id="rId39"/>
    <p:sldId id="271" r:id="rId4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969696"/>
    <a:srgbClr val="E4CCE3"/>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Style à thème 2 - Accentuation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C4B1156A-380E-4F78-BDF5-A606A8083BF9}" styleName="Style moyen 4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Style moyen 4 - Accentuation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Style moyen 4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B1032C-EA38-4F05-BA0D-38AFFFC7BED3}" styleName="Style léger 3 - Accentuation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9" autoAdjust="0"/>
    <p:restoredTop sz="94802" autoAdjust="0"/>
  </p:normalViewPr>
  <p:slideViewPr>
    <p:cSldViewPr>
      <p:cViewPr varScale="1">
        <p:scale>
          <a:sx n="59" d="100"/>
          <a:sy n="59" d="100"/>
        </p:scale>
        <p:origin x="-81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20"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04009A-4AA0-4A88-8F6A-302A36359474}" type="datetimeFigureOut">
              <a:rPr lang="fr-FR" smtClean="0"/>
              <a:pPr/>
              <a:t>24/06/2012</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4687C5-BB82-4754-B781-BEC9F2375EBA}"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9" name="Titr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AD0F9A3D-EC69-4D40-B5FF-5C81B352D5EF}" type="datetimeFigureOut">
              <a:rPr lang="fr-FR" smtClean="0"/>
              <a:pPr/>
              <a:t>24/06/2012</a:t>
            </a:fld>
            <a:endParaRPr lang="fr-FR"/>
          </a:p>
        </p:txBody>
      </p:sp>
      <p:sp>
        <p:nvSpPr>
          <p:cNvPr id="19" name="Espace réservé du pied de page 18"/>
          <p:cNvSpPr>
            <a:spLocks noGrp="1"/>
          </p:cNvSpPr>
          <p:nvPr>
            <p:ph type="ftr" sz="quarter" idx="11"/>
          </p:nvPr>
        </p:nvSpPr>
        <p:spPr/>
        <p:txBody>
          <a:bodyPr/>
          <a:lstStyle/>
          <a:p>
            <a:endParaRPr lang="fr-FR"/>
          </a:p>
        </p:txBody>
      </p:sp>
      <p:sp>
        <p:nvSpPr>
          <p:cNvPr id="27" name="Espace réservé du numéro de diapositive 26"/>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D0F9A3D-EC69-4D40-B5FF-5C81B352D5EF}" type="datetimeFigureOut">
              <a:rPr lang="fr-FR" smtClean="0"/>
              <a:pPr/>
              <a:t>24/06/2012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914401"/>
            <a:ext cx="2057400" cy="521176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914401"/>
            <a:ext cx="6019800" cy="521176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D0F9A3D-EC69-4D40-B5FF-5C81B352D5EF}" type="datetimeFigureOut">
              <a:rPr lang="fr-FR" smtClean="0"/>
              <a:pPr/>
              <a:t>24/06/2012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D0F9A3D-EC69-4D40-B5FF-5C81B352D5EF}" type="datetimeFigureOut">
              <a:rPr lang="fr-FR" smtClean="0"/>
              <a:pPr/>
              <a:t>24/06/2012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AD0F9A3D-EC69-4D40-B5FF-5C81B352D5EF}" type="datetimeFigureOut">
              <a:rPr lang="fr-FR" smtClean="0"/>
              <a:pPr/>
              <a:t>24/06/2012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D0F9A3D-EC69-4D40-B5FF-5C81B352D5EF}" type="datetimeFigureOut">
              <a:rPr lang="fr-FR" smtClean="0"/>
              <a:pPr/>
              <a:t>24/06/2012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1143000"/>
          </a:xfrm>
        </p:spPr>
        <p:txBody>
          <a:bodyPr tIns="45720"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AD0F9A3D-EC69-4D40-B5FF-5C81B352D5EF}" type="datetimeFigureOut">
              <a:rPr lang="fr-FR" smtClean="0"/>
              <a:pPr/>
              <a:t>24/06/2012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AD0F9A3D-EC69-4D40-B5FF-5C81B352D5EF}" type="datetimeFigureOut">
              <a:rPr lang="fr-FR" smtClean="0"/>
              <a:pPr/>
              <a:t>24/06/2012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D0F9A3D-EC69-4D40-B5FF-5C81B352D5EF}" type="datetimeFigureOut">
              <a:rPr lang="fr-FR" smtClean="0"/>
              <a:pPr/>
              <a:t>24/06/2012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D0F9A3D-EC69-4D40-B5FF-5C81B352D5EF}" type="datetimeFigureOut">
              <a:rPr lang="fr-FR" smtClean="0"/>
              <a:pPr/>
              <a:t>24/06/2012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7435805-3C5C-442E-B002-58AA3352BE1A}"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angle rect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r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AD0F9A3D-EC69-4D40-B5FF-5C81B352D5EF}" type="datetimeFigureOut">
              <a:rPr lang="fr-FR" smtClean="0"/>
              <a:pPr/>
              <a:t>24/06/2012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8077200" y="6356350"/>
            <a:ext cx="609600" cy="365125"/>
          </a:xfrm>
        </p:spPr>
        <p:txBody>
          <a:bodyPr/>
          <a:lstStyle/>
          <a:p>
            <a:fld id="{D7435805-3C5C-442E-B002-58AA3352BE1A}" type="slidenum">
              <a:rPr lang="fr-FR" smtClean="0"/>
              <a:pPr/>
              <a:t>‹N°›</a:t>
            </a:fld>
            <a:endParaRPr lang="fr-FR"/>
          </a:p>
        </p:txBody>
      </p:sp>
      <p:sp>
        <p:nvSpPr>
          <p:cNvPr id="3" name="Espace réservé pour une imag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Forme libre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D0F9A3D-EC69-4D40-B5FF-5C81B352D5EF}" type="datetimeFigureOut">
              <a:rPr lang="fr-FR" smtClean="0"/>
              <a:pPr/>
              <a:t>24/06/2012</a:t>
            </a:fld>
            <a:endParaRPr lang="fr-FR"/>
          </a:p>
        </p:txBody>
      </p:sp>
      <p:sp>
        <p:nvSpPr>
          <p:cNvPr id="22" name="Espace réservé du pied de page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fr-FR"/>
          </a:p>
        </p:txBody>
      </p:sp>
      <p:sp>
        <p:nvSpPr>
          <p:cNvPr id="18" name="Espace réservé du numéro de diapositive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D7435805-3C5C-442E-B002-58AA3352BE1A}" type="slidenum">
              <a:rPr lang="fr-FR" smtClean="0"/>
              <a:pPr/>
              <a:t>‹N°›</a:t>
            </a:fld>
            <a:endParaRPr lang="fr-FR"/>
          </a:p>
        </p:txBody>
      </p:sp>
      <p:grpSp>
        <p:nvGrpSpPr>
          <p:cNvPr id="2" name="Groupe 1"/>
          <p:cNvGrpSpPr/>
          <p:nvPr/>
        </p:nvGrpSpPr>
        <p:grpSpPr>
          <a:xfrm>
            <a:off x="-19017" y="202408"/>
            <a:ext cx="9180548" cy="64922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WordArt 4"/>
          <p:cNvSpPr>
            <a:spLocks noGrp="1" noChangeArrowheads="1" noChangeShapeType="1" noTextEdit="1"/>
          </p:cNvSpPr>
          <p:nvPr>
            <p:ph type="ctrTitle"/>
          </p:nvPr>
        </p:nvSpPr>
        <p:spPr bwMode="auto">
          <a:xfrm>
            <a:off x="2357422" y="1357298"/>
            <a:ext cx="4357718" cy="1214446"/>
          </a:xfrm>
          <a:prstGeom prst="rect">
            <a:avLst/>
          </a:prstGeom>
        </p:spPr>
        <p:txBody>
          <a:bodyPr wrap="none" fromWordArt="1">
            <a:prstTxWarp prst="textCanDown">
              <a:avLst>
                <a:gd name="adj" fmla="val 22743"/>
              </a:avLst>
            </a:prstTxWarp>
          </a:bodyPr>
          <a:lstStyle/>
          <a:p>
            <a:pPr algn="ctr"/>
            <a:r>
              <a:rPr lang="fr-FR" sz="3600" kern="10" dirty="0" smtClean="0">
                <a:ln w="9525">
                  <a:solidFill>
                    <a:schemeClr val="tx2"/>
                  </a:solidFill>
                  <a:round/>
                  <a:headEnd/>
                  <a:tailEnd/>
                </a:ln>
                <a:solidFill>
                  <a:schemeClr val="tx2">
                    <a:lumMod val="75000"/>
                  </a:schemeClr>
                </a:solidFill>
                <a:effectLst/>
                <a:latin typeface="Lucida Calligraphy"/>
              </a:rPr>
              <a:t>Mémoire de fin d'étude</a:t>
            </a:r>
            <a:endParaRPr lang="fr-FR" sz="3600" kern="10" dirty="0">
              <a:ln w="9525">
                <a:solidFill>
                  <a:schemeClr val="tx2"/>
                </a:solidFill>
                <a:round/>
                <a:headEnd/>
                <a:tailEnd/>
              </a:ln>
              <a:solidFill>
                <a:schemeClr val="tx2">
                  <a:lumMod val="75000"/>
                </a:schemeClr>
              </a:solidFill>
              <a:effectLst/>
              <a:latin typeface="Lucida Calligraphy"/>
            </a:endParaRPr>
          </a:p>
        </p:txBody>
      </p:sp>
      <p:sp>
        <p:nvSpPr>
          <p:cNvPr id="3" name="Sous-titre 2"/>
          <p:cNvSpPr>
            <a:spLocks noGrp="1"/>
          </p:cNvSpPr>
          <p:nvPr>
            <p:ph type="subTitle" idx="1"/>
          </p:nvPr>
        </p:nvSpPr>
        <p:spPr>
          <a:xfrm>
            <a:off x="500034" y="5214950"/>
            <a:ext cx="8211886" cy="1214446"/>
          </a:xfrm>
        </p:spPr>
        <p:txBody>
          <a:bodyPr/>
          <a:lstStyle/>
          <a:p>
            <a:pPr algn="l"/>
            <a:endParaRPr lang="fr-FR" b="1" dirty="0"/>
          </a:p>
        </p:txBody>
      </p:sp>
      <p:sp>
        <p:nvSpPr>
          <p:cNvPr id="5" name="Rectangle 4"/>
          <p:cNvSpPr/>
          <p:nvPr/>
        </p:nvSpPr>
        <p:spPr>
          <a:xfrm>
            <a:off x="2786050" y="928670"/>
            <a:ext cx="3357586" cy="707886"/>
          </a:xfrm>
          <a:prstGeom prst="rect">
            <a:avLst/>
          </a:prstGeom>
        </p:spPr>
        <p:txBody>
          <a:bodyPr wrap="square">
            <a:spAutoFit/>
          </a:bodyPr>
          <a:lstStyle/>
          <a:p>
            <a:r>
              <a:rPr lang="fr-BE" sz="4000" b="1" dirty="0" smtClean="0">
                <a:solidFill>
                  <a:schemeClr val="accent1"/>
                </a:solidFill>
                <a:latin typeface="Lucida Calligraphy" pitchFamily="66" charset="0"/>
              </a:rPr>
              <a:t>Bien venue</a:t>
            </a:r>
            <a:endParaRPr lang="fr-FR" sz="4000" b="1" dirty="0">
              <a:solidFill>
                <a:schemeClr val="accent1"/>
              </a:solidFill>
            </a:endParaRPr>
          </a:p>
        </p:txBody>
      </p:sp>
      <p:sp>
        <p:nvSpPr>
          <p:cNvPr id="6" name="Rectangle 5"/>
          <p:cNvSpPr/>
          <p:nvPr/>
        </p:nvSpPr>
        <p:spPr>
          <a:xfrm>
            <a:off x="428596" y="3643030"/>
            <a:ext cx="8215370" cy="2000548"/>
          </a:xfrm>
          <a:prstGeom prst="rect">
            <a:avLst/>
          </a:prstGeom>
          <a:noFill/>
        </p:spPr>
        <p:txBody>
          <a:bodyPr wrap="square" lIns="91440" tIns="45720" rIns="91440" bIns="45720">
            <a:spAutoFit/>
          </a:bodyPr>
          <a:lstStyle/>
          <a:p>
            <a:pPr algn="ctr"/>
            <a:r>
              <a:rPr lang="fr-FR" sz="4400" b="1" i="1" dirty="0" smtClean="0">
                <a:ln w="17780" cmpd="sng">
                  <a:solidFill>
                    <a:schemeClr val="tx2">
                      <a:lumMod val="75000"/>
                    </a:schemeClr>
                  </a:solidFill>
                  <a:prstDash val="solid"/>
                  <a:miter lim="800000"/>
                </a:ln>
                <a:solidFill>
                  <a:schemeClr val="accent1">
                    <a:lumMod val="75000"/>
                  </a:schemeClr>
                </a:solidFill>
                <a:effectLst>
                  <a:outerShdw blurRad="50800" algn="tl" rotWithShape="0">
                    <a:srgbClr val="000000"/>
                  </a:outerShdw>
                </a:effectLst>
              </a:rPr>
              <a:t>Automatisation de la Gestion de retraite</a:t>
            </a:r>
            <a:r>
              <a:rPr lang="fr-FR" sz="4400" b="1" i="1" cap="none" spc="0" dirty="0" smtClean="0">
                <a:ln w="17780" cmpd="sng">
                  <a:solidFill>
                    <a:schemeClr val="tx2">
                      <a:lumMod val="75000"/>
                    </a:schemeClr>
                  </a:solidFill>
                  <a:prstDash val="solid"/>
                  <a:miter lim="800000"/>
                </a:ln>
                <a:solidFill>
                  <a:schemeClr val="accent1">
                    <a:lumMod val="75000"/>
                  </a:schemeClr>
                </a:solidFill>
                <a:effectLst>
                  <a:outerShdw blurRad="50800" algn="tl" rotWithShape="0">
                    <a:srgbClr val="000000"/>
                  </a:outerShdw>
                </a:effectLst>
              </a:rPr>
              <a:t> Indirectes </a:t>
            </a:r>
          </a:p>
          <a:p>
            <a:pPr algn="ctr"/>
            <a:r>
              <a:rPr lang="fr-FR" sz="3200" b="1" i="1" cap="none" spc="0" dirty="0" smtClean="0">
                <a:ln w="17780" cmpd="sng">
                  <a:solidFill>
                    <a:schemeClr val="tx2">
                      <a:lumMod val="75000"/>
                    </a:schemeClr>
                  </a:solidFill>
                  <a:prstDash val="solid"/>
                  <a:miter lim="800000"/>
                </a:ln>
                <a:solidFill>
                  <a:schemeClr val="accent1">
                    <a:lumMod val="60000"/>
                    <a:lumOff val="40000"/>
                  </a:schemeClr>
                </a:solidFill>
                <a:effectLst>
                  <a:outerShdw blurRad="38100" dist="38100" dir="2700000" algn="tl">
                    <a:srgbClr val="000000">
                      <a:alpha val="43137"/>
                    </a:srgbClr>
                  </a:outerShdw>
                </a:effectLst>
              </a:rPr>
              <a:t>Etude de cas : Agence de M’</a:t>
            </a:r>
            <a:r>
              <a:rPr lang="fr-FR" sz="3200" b="1" i="1" dirty="0" err="1" smtClean="0">
                <a:ln w="17780" cmpd="sng">
                  <a:solidFill>
                    <a:schemeClr val="tx2">
                      <a:lumMod val="75000"/>
                    </a:schemeClr>
                  </a:solidFill>
                  <a:prstDash val="solid"/>
                  <a:miter lim="800000"/>
                </a:ln>
                <a:solidFill>
                  <a:schemeClr val="accent1">
                    <a:lumMod val="60000"/>
                    <a:lumOff val="40000"/>
                  </a:schemeClr>
                </a:solidFill>
                <a:effectLst>
                  <a:outerShdw blurRad="38100" dist="38100" dir="2700000" algn="tl">
                    <a:srgbClr val="000000">
                      <a:alpha val="43137"/>
                    </a:srgbClr>
                  </a:outerShdw>
                </a:effectLst>
              </a:rPr>
              <a:t>S</a:t>
            </a:r>
            <a:r>
              <a:rPr lang="fr-FR" sz="3200" b="1" i="1" cap="none" spc="0" dirty="0" err="1" smtClean="0">
                <a:ln w="17780" cmpd="sng">
                  <a:solidFill>
                    <a:schemeClr val="tx2">
                      <a:lumMod val="75000"/>
                    </a:schemeClr>
                  </a:solidFill>
                  <a:prstDash val="solid"/>
                  <a:miter lim="800000"/>
                </a:ln>
                <a:solidFill>
                  <a:schemeClr val="accent1">
                    <a:lumMod val="60000"/>
                    <a:lumOff val="40000"/>
                  </a:schemeClr>
                </a:solidFill>
                <a:effectLst>
                  <a:outerShdw blurRad="38100" dist="38100" dir="2700000" algn="tl">
                    <a:srgbClr val="000000">
                      <a:alpha val="43137"/>
                    </a:srgbClr>
                  </a:outerShdw>
                </a:effectLst>
              </a:rPr>
              <a:t>ilA</a:t>
            </a:r>
            <a:r>
              <a:rPr lang="fr-FR" sz="3200" b="1" i="1" cap="none" spc="0" dirty="0" smtClean="0">
                <a:ln w="17780" cmpd="sng">
                  <a:solidFill>
                    <a:schemeClr val="tx2">
                      <a:lumMod val="75000"/>
                    </a:schemeClr>
                  </a:solidFill>
                  <a:prstDash val="solid"/>
                  <a:miter lim="800000"/>
                </a:ln>
                <a:solidFill>
                  <a:schemeClr val="accent1">
                    <a:lumMod val="60000"/>
                    <a:lumOff val="40000"/>
                  </a:schemeClr>
                </a:solidFill>
                <a:effectLst>
                  <a:outerShdw blurRad="38100" dist="38100" dir="2700000" algn="tl">
                    <a:srgbClr val="000000">
                      <a:alpha val="43137"/>
                    </a:srgbClr>
                  </a:outerShdw>
                </a:effectLst>
              </a:rPr>
              <a:t> </a:t>
            </a:r>
            <a:endParaRPr lang="fr-FR" sz="3200" b="1" i="1" cap="none" spc="0" dirty="0">
              <a:ln w="17780" cmpd="sng">
                <a:solidFill>
                  <a:schemeClr val="tx2">
                    <a:lumMod val="75000"/>
                  </a:schemeClr>
                </a:solidFill>
                <a:prstDash val="solid"/>
                <a:miter lim="800000"/>
              </a:ln>
              <a:solidFill>
                <a:schemeClr val="accent1">
                  <a:lumMod val="60000"/>
                  <a:lumOff val="40000"/>
                </a:schemeClr>
              </a:solidFill>
              <a:effectLst>
                <a:outerShdw blurRad="38100" dist="38100" dir="2700000" algn="tl">
                  <a:srgbClr val="000000">
                    <a:alpha val="43137"/>
                  </a:srgbClr>
                </a:outerShdw>
              </a:effectLst>
            </a:endParaRPr>
          </a:p>
        </p:txBody>
      </p:sp>
      <p:sp>
        <p:nvSpPr>
          <p:cNvPr id="7" name="Étoile à 5 branches 6"/>
          <p:cNvSpPr/>
          <p:nvPr/>
        </p:nvSpPr>
        <p:spPr>
          <a:xfrm>
            <a:off x="928662" y="4357694"/>
            <a:ext cx="571504" cy="357190"/>
          </a:xfrm>
          <a:prstGeom prst="star5">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fr-FR"/>
          </a:p>
        </p:txBody>
      </p:sp>
      <p:sp>
        <p:nvSpPr>
          <p:cNvPr id="8" name="Étoile à 5 branches 7"/>
          <p:cNvSpPr/>
          <p:nvPr/>
        </p:nvSpPr>
        <p:spPr>
          <a:xfrm>
            <a:off x="7500958" y="4357694"/>
            <a:ext cx="714380" cy="428628"/>
          </a:xfrm>
          <a:prstGeom prst="star5">
            <a:avLst>
              <a:gd name="adj" fmla="val 19098"/>
              <a:gd name="hf" fmla="val 105146"/>
              <a:gd name="vf" fmla="val 110557"/>
            </a:avLst>
          </a:prstGeom>
        </p:spPr>
        <p:style>
          <a:lnRef idx="3">
            <a:schemeClr val="lt1"/>
          </a:lnRef>
          <a:fillRef idx="1">
            <a:schemeClr val="accent1"/>
          </a:fillRef>
          <a:effectRef idx="1">
            <a:schemeClr val="accent1"/>
          </a:effectRef>
          <a:fontRef idx="minor">
            <a:schemeClr val="lt1"/>
          </a:fontRef>
        </p:style>
        <p:txBody>
          <a:bodyPr rtlCol="0" anchor="ctr"/>
          <a:lstStyle/>
          <a:p>
            <a:pPr algn="ctr"/>
            <a:endParaRPr lang="fr-FR"/>
          </a:p>
        </p:txBody>
      </p:sp>
      <p:pic>
        <p:nvPicPr>
          <p:cNvPr id="9" name="Image 8" descr="C:\Documents and Settings\dj\Bureau\404971_244637792280617_139464799464584_555330_320383586_n[1].jpg"/>
          <p:cNvPicPr/>
          <p:nvPr/>
        </p:nvPicPr>
        <p:blipFill>
          <a:blip r:embed="rId2"/>
          <a:srcRect/>
          <a:stretch>
            <a:fillRect/>
          </a:stretch>
        </p:blipFill>
        <p:spPr bwMode="auto">
          <a:xfrm>
            <a:off x="6143636" y="-71462"/>
            <a:ext cx="3000364" cy="1500198"/>
          </a:xfrm>
          <a:prstGeom prst="ellipse">
            <a:avLst/>
          </a:prstGeom>
          <a:ln>
            <a:noFill/>
          </a:ln>
          <a:effectLst>
            <a:softEdge rad="112500"/>
          </a:effectLst>
        </p:spPr>
      </p:pic>
      <p:pic>
        <p:nvPicPr>
          <p:cNvPr id="10" name="thumbnail" descr="Cnr-dz.com - :: CNR | Caisse Nationale Des Retraites ::"/>
          <p:cNvPicPr/>
          <p:nvPr/>
        </p:nvPicPr>
        <p:blipFill>
          <a:blip r:embed="rId3"/>
          <a:srcRect t="9656" r="54558" b="24686"/>
          <a:stretch>
            <a:fillRect/>
          </a:stretch>
        </p:blipFill>
        <p:spPr bwMode="auto">
          <a:xfrm>
            <a:off x="285720" y="0"/>
            <a:ext cx="2714644" cy="1785926"/>
          </a:xfrm>
          <a:prstGeom prst="ellipse">
            <a:avLst/>
          </a:prstGeom>
          <a:ln>
            <a:noFill/>
          </a:ln>
          <a:effectLst>
            <a:softEdge rad="112500"/>
          </a:effectLst>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with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checkerboard(across)">
                                      <p:cBhvr>
                                        <p:cTn id="10" dur="2000"/>
                                        <p:tgtEl>
                                          <p:spTgt spid="5"/>
                                        </p:tgtEl>
                                      </p:cBhvr>
                                    </p:animEffect>
                                  </p:childTnLst>
                                </p:cTn>
                              </p:par>
                              <p:par>
                                <p:cTn id="11" presetID="8" presetClass="entr" presetSubtype="16"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par>
                                <p:cTn id="14" presetID="5" presetClass="entr" presetSubtype="10" fill="hold" grpId="0" nodeType="with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checkerboard(across)">
                                      <p:cBhvr>
                                        <p:cTn id="16" dur="500"/>
                                        <p:tgtEl>
                                          <p:spTgt spid="7"/>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animBg="1"/>
      <p:bldP spid="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85720" y="0"/>
            <a:ext cx="8099328" cy="2214554"/>
          </a:xfrm>
        </p:spPr>
        <p:txBody>
          <a:bodyPr>
            <a:normAutofit fontScale="90000"/>
          </a:bodyPr>
          <a:lstStyle/>
          <a:p>
            <a:pPr lvl="0" algn="l"/>
            <a:r>
              <a:rPr lang="fr-FR" sz="4400" dirty="0" smtClean="0">
                <a:solidFill>
                  <a:schemeClr val="accent1">
                    <a:lumMod val="75000"/>
                  </a:schemeClr>
                </a:solidFill>
              </a:rPr>
              <a:t>Etude des dossiers : </a:t>
            </a:r>
            <a:br>
              <a:rPr lang="fr-FR" sz="4400" dirty="0" smtClean="0">
                <a:solidFill>
                  <a:schemeClr val="accent1">
                    <a:lumMod val="75000"/>
                  </a:schemeClr>
                </a:solidFill>
              </a:rPr>
            </a:br>
            <a:r>
              <a:rPr lang="fr-FR" sz="4400" dirty="0" smtClean="0">
                <a:solidFill>
                  <a:schemeClr val="accent1">
                    <a:lumMod val="75000"/>
                  </a:schemeClr>
                </a:solidFill>
              </a:rPr>
              <a:t>1-Liste des dossiers </a:t>
            </a:r>
            <a:r>
              <a:rPr lang="fr-FR" dirty="0" smtClean="0">
                <a:solidFill>
                  <a:schemeClr val="accent1">
                    <a:lumMod val="75000"/>
                  </a:schemeClr>
                </a:solidFill>
              </a:rPr>
              <a:t>:</a:t>
            </a:r>
            <a:br>
              <a:rPr lang="fr-FR" dirty="0" smtClean="0">
                <a:solidFill>
                  <a:schemeClr val="accent1">
                    <a:lumMod val="75000"/>
                  </a:schemeClr>
                </a:solidFill>
              </a:rPr>
            </a:br>
            <a:endParaRPr lang="fr-FR" dirty="0">
              <a:solidFill>
                <a:schemeClr val="accent1">
                  <a:lumMod val="75000"/>
                </a:schemeClr>
              </a:solidFill>
            </a:endParaRPr>
          </a:p>
        </p:txBody>
      </p:sp>
      <p:sp>
        <p:nvSpPr>
          <p:cNvPr id="3" name="Sous-titre 2"/>
          <p:cNvSpPr>
            <a:spLocks noGrp="1"/>
          </p:cNvSpPr>
          <p:nvPr>
            <p:ph type="subTitle" idx="1"/>
          </p:nvPr>
        </p:nvSpPr>
        <p:spPr>
          <a:xfrm>
            <a:off x="642910" y="1571612"/>
            <a:ext cx="8039128" cy="5072098"/>
          </a:xfrm>
        </p:spPr>
        <p:txBody>
          <a:bodyPr/>
          <a:lstStyle/>
          <a:p>
            <a:endParaRPr lang="fr-FR" dirty="0" smtClean="0"/>
          </a:p>
          <a:p>
            <a:endParaRPr lang="fr-FR" dirty="0" smtClean="0"/>
          </a:p>
          <a:p>
            <a:endParaRPr lang="fr-FR" dirty="0" smtClean="0"/>
          </a:p>
          <a:p>
            <a:endParaRPr lang="fr-FR" dirty="0" smtClean="0"/>
          </a:p>
          <a:p>
            <a:endParaRPr lang="fr-FR" dirty="0" smtClean="0"/>
          </a:p>
          <a:p>
            <a:pPr algn="l"/>
            <a:r>
              <a:rPr lang="fr-FR" dirty="0" smtClean="0"/>
              <a:t>   </a:t>
            </a:r>
            <a:r>
              <a:rPr lang="fr-FR" b="1" dirty="0" smtClean="0"/>
              <a:t>Nom </a:t>
            </a:r>
            <a:endParaRPr lang="fr-FR" dirty="0" smtClean="0"/>
          </a:p>
          <a:p>
            <a:pPr algn="l"/>
            <a:r>
              <a:rPr lang="fr-FR" dirty="0" smtClean="0"/>
              <a:t>   </a:t>
            </a:r>
            <a:r>
              <a:rPr lang="fr-FR" b="1" dirty="0" smtClean="0"/>
              <a:t>Rôle </a:t>
            </a:r>
            <a:endParaRPr lang="fr-FR" dirty="0" smtClean="0"/>
          </a:p>
          <a:p>
            <a:pPr algn="l"/>
            <a:r>
              <a:rPr lang="fr-FR" dirty="0" smtClean="0"/>
              <a:t>   </a:t>
            </a:r>
            <a:r>
              <a:rPr lang="fr-FR" b="1" dirty="0" smtClean="0"/>
              <a:t>Contenue de dossier </a:t>
            </a:r>
            <a:endParaRPr lang="fr-FR" dirty="0"/>
          </a:p>
        </p:txBody>
      </p:sp>
      <p:graphicFrame>
        <p:nvGraphicFramePr>
          <p:cNvPr id="4" name="Tableau 3"/>
          <p:cNvGraphicFramePr>
            <a:graphicFrameLocks noGrp="1"/>
          </p:cNvGraphicFramePr>
          <p:nvPr/>
        </p:nvGraphicFramePr>
        <p:xfrm>
          <a:off x="1285852" y="1571612"/>
          <a:ext cx="6548462" cy="1559560"/>
        </p:xfrm>
        <a:graphic>
          <a:graphicData uri="http://schemas.openxmlformats.org/drawingml/2006/table">
            <a:tbl>
              <a:tblPr firstRow="1" bandRow="1">
                <a:effectLst>
                  <a:outerShdw blurRad="50800" dist="50800" dir="5400000" algn="ctr" rotWithShape="0">
                    <a:srgbClr val="969696"/>
                  </a:outerShdw>
                </a:effectLst>
                <a:tableStyleId>{E8B1032C-EA38-4F05-BA0D-38AFFFC7BED3}</a:tableStyleId>
              </a:tblPr>
              <a:tblGrid>
                <a:gridCol w="1404926"/>
                <a:gridCol w="5143536"/>
              </a:tblGrid>
              <a:tr h="370840">
                <a:tc>
                  <a:txBody>
                    <a:bodyPr/>
                    <a:lstStyle/>
                    <a:p>
                      <a:pPr algn="ctr"/>
                      <a:r>
                        <a:rPr kumimoji="0" lang="fr-FR" sz="1800" b="1" kern="1200" dirty="0" smtClean="0">
                          <a:effectLst>
                            <a:outerShdw blurRad="38100" dist="38100" dir="2700000" algn="tl">
                              <a:srgbClr val="000000">
                                <a:alpha val="43137"/>
                              </a:srgbClr>
                            </a:outerShdw>
                          </a:effectLst>
                        </a:rPr>
                        <a:t>N</a:t>
                      </a:r>
                      <a:endParaRPr lang="fr-FR" b="1" dirty="0">
                        <a:effectLst>
                          <a:outerShdw blurRad="38100" dist="38100" dir="2700000" algn="tl">
                            <a:srgbClr val="000000">
                              <a:alpha val="43137"/>
                            </a:srgbClr>
                          </a:outerShdw>
                        </a:effectLst>
                      </a:endParaRPr>
                    </a:p>
                  </a:txBody>
                  <a:tcPr>
                    <a:cell3D prstMaterial="dkEdge">
                      <a:bevel prst="relaxedInset"/>
                      <a:lightRig rig="flood" dir="t"/>
                    </a:cell3D>
                    <a:solidFill>
                      <a:schemeClr val="bg1">
                        <a:lumMod val="85000"/>
                      </a:schemeClr>
                    </a:solidFill>
                  </a:tcPr>
                </a:tc>
                <a:tc>
                  <a:txBody>
                    <a:bodyPr/>
                    <a:lstStyle/>
                    <a:p>
                      <a:pPr algn="ctr"/>
                      <a:r>
                        <a:rPr kumimoji="0" lang="fr-FR" sz="1800" b="1" kern="1200" dirty="0" smtClean="0">
                          <a:effectLst>
                            <a:outerShdw blurRad="38100" dist="38100" dir="2700000" algn="tl">
                              <a:srgbClr val="000000">
                                <a:alpha val="43137"/>
                              </a:srgbClr>
                            </a:outerShdw>
                          </a:effectLst>
                        </a:rPr>
                        <a:t>Nom de dossier</a:t>
                      </a:r>
                      <a:endParaRPr lang="fr-FR" b="1" dirty="0">
                        <a:effectLst>
                          <a:outerShdw blurRad="38100" dist="38100" dir="2700000" algn="tl">
                            <a:srgbClr val="000000">
                              <a:alpha val="43137"/>
                            </a:srgbClr>
                          </a:outerShdw>
                        </a:effectLst>
                      </a:endParaRPr>
                    </a:p>
                  </a:txBody>
                  <a:tcPr>
                    <a:cell3D prstMaterial="dkEdge">
                      <a:bevel prst="relaxedInset"/>
                      <a:lightRig rig="flood" dir="t"/>
                    </a:cell3D>
                    <a:solidFill>
                      <a:schemeClr val="bg1">
                        <a:lumMod val="85000"/>
                      </a:schemeClr>
                    </a:solidFill>
                  </a:tcPr>
                </a:tc>
              </a:tr>
              <a:tr h="370840">
                <a:tc>
                  <a:txBody>
                    <a:bodyPr/>
                    <a:lstStyle/>
                    <a:p>
                      <a:r>
                        <a:rPr kumimoji="0" lang="fr-FR" sz="1800" b="1" kern="1200" dirty="0" smtClean="0"/>
                        <a:t>F</a:t>
                      </a:r>
                    </a:p>
                    <a:p>
                      <a:r>
                        <a:rPr kumimoji="0" lang="fr-FR" sz="1800" b="1" kern="1200" dirty="0" smtClean="0"/>
                        <a:t>F01</a:t>
                      </a:r>
                    </a:p>
                    <a:p>
                      <a:r>
                        <a:rPr kumimoji="0" lang="fr-FR" sz="1800" b="1" kern="1200" dirty="0" smtClean="0"/>
                        <a:t>F02</a:t>
                      </a:r>
                    </a:p>
                    <a:p>
                      <a:r>
                        <a:rPr kumimoji="0" lang="fr-FR" sz="1800" b="1" kern="1200" dirty="0" smtClean="0"/>
                        <a:t>F03</a:t>
                      </a:r>
                      <a:endParaRPr lang="fr-FR" b="1" dirty="0"/>
                    </a:p>
                  </a:txBody>
                  <a:tcPr>
                    <a:cell3D prstMaterial="dkEdge">
                      <a:bevel prst="relaxedInset"/>
                      <a:lightRig rig="flood" dir="t"/>
                    </a:cell3D>
                    <a:solidFill>
                      <a:schemeClr val="bg1">
                        <a:lumMod val="85000"/>
                      </a:schemeClr>
                    </a:solidFill>
                  </a:tcPr>
                </a:tc>
                <a:tc>
                  <a:txBody>
                    <a:bodyPr/>
                    <a:lstStyle/>
                    <a:p>
                      <a:r>
                        <a:rPr kumimoji="0" lang="fr-FR" sz="1800" b="1" kern="1200" dirty="0" smtClean="0"/>
                        <a:t>Dossier de décède </a:t>
                      </a:r>
                    </a:p>
                    <a:p>
                      <a:r>
                        <a:rPr kumimoji="0" lang="fr-FR" sz="1800" b="1" kern="1200" dirty="0" smtClean="0"/>
                        <a:t>Dossier d’ayant le droit</a:t>
                      </a:r>
                    </a:p>
                    <a:p>
                      <a:r>
                        <a:rPr kumimoji="0" lang="fr-FR" sz="1800" b="1" kern="1200" dirty="0" smtClean="0"/>
                        <a:t>Dossier de renouvellement</a:t>
                      </a:r>
                    </a:p>
                    <a:p>
                      <a:r>
                        <a:rPr kumimoji="0" lang="fr-FR" sz="1800" b="1" kern="1200" dirty="0" smtClean="0"/>
                        <a:t>Dossier des documents de justification </a:t>
                      </a:r>
                      <a:endParaRPr lang="fr-FR" b="1" dirty="0"/>
                    </a:p>
                  </a:txBody>
                  <a:tcPr>
                    <a:cell3D prstMaterial="dkEdge">
                      <a:bevel prst="relaxedInset"/>
                      <a:lightRig rig="flood" dir="t"/>
                    </a:cell3D>
                    <a:solidFill>
                      <a:schemeClr val="bg1">
                        <a:lumMod val="85000"/>
                      </a:schemeClr>
                    </a:solidFill>
                  </a:tcPr>
                </a:tc>
              </a:tr>
            </a:tbl>
          </a:graphicData>
        </a:graphic>
      </p:graphicFrame>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20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childTnLst>
                          </p:cTn>
                        </p:par>
                        <p:par>
                          <p:cTn id="12" fill="hold">
                            <p:stCondLst>
                              <p:cond delay="6500"/>
                            </p:stCondLst>
                            <p:childTnLst>
                              <p:par>
                                <p:cTn id="13" presetID="5" presetClass="entr" presetSubtype="10" fill="hold" grpId="0" nodeType="after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checkerboard(across)">
                                      <p:cBhvr>
                                        <p:cTn id="15" dur="2000"/>
                                        <p:tgtEl>
                                          <p:spTgt spid="3">
                                            <p:txEl>
                                              <p:pRg st="5" end="5"/>
                                            </p:txEl>
                                          </p:spTgt>
                                        </p:tgtEl>
                                      </p:cBhvr>
                                    </p:animEffect>
                                  </p:childTnLst>
                                </p:cTn>
                              </p:par>
                            </p:childTnLst>
                          </p:cTn>
                        </p:par>
                        <p:par>
                          <p:cTn id="16" fill="hold">
                            <p:stCondLst>
                              <p:cond delay="8500"/>
                            </p:stCondLst>
                            <p:childTnLst>
                              <p:par>
                                <p:cTn id="17" presetID="5" presetClass="entr" presetSubtype="10" fill="hold" grpId="0" nodeType="after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checkerboard(across)">
                                      <p:cBhvr>
                                        <p:cTn id="19" dur="2000"/>
                                        <p:tgtEl>
                                          <p:spTgt spid="3">
                                            <p:txEl>
                                              <p:pRg st="6" end="6"/>
                                            </p:txEl>
                                          </p:spTgt>
                                        </p:tgtEl>
                                      </p:cBhvr>
                                    </p:animEffect>
                                  </p:childTnLst>
                                </p:cTn>
                              </p:par>
                            </p:childTnLst>
                          </p:cTn>
                        </p:par>
                        <p:par>
                          <p:cTn id="20" fill="hold">
                            <p:stCondLst>
                              <p:cond delay="10500"/>
                            </p:stCondLst>
                            <p:childTnLst>
                              <p:par>
                                <p:cTn id="21" presetID="5" presetClass="entr" presetSubtype="10" fill="hold" grpId="0" nodeType="after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animEffect transition="in" filter="checkerboard(across)">
                                      <p:cBhvr>
                                        <p:cTn id="23"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533400" y="214290"/>
            <a:ext cx="7854696" cy="6286544"/>
          </a:xfrm>
        </p:spPr>
        <p:txBody>
          <a:bodyPr>
            <a:normAutofit/>
          </a:bodyPr>
          <a:lstStyle/>
          <a:p>
            <a:pPr algn="l"/>
            <a:r>
              <a:rPr lang="fr-FR" sz="4800" b="1" dirty="0" smtClean="0"/>
              <a:t> </a:t>
            </a:r>
            <a:r>
              <a:rPr lang="fr-FR" sz="4800" b="1" dirty="0" smtClean="0">
                <a:solidFill>
                  <a:srgbClr val="FF0000"/>
                </a:solidFill>
              </a:rPr>
              <a:t>3- liste des procédures : </a:t>
            </a:r>
          </a:p>
          <a:p>
            <a:pPr algn="l"/>
            <a:r>
              <a:rPr lang="fr-FR" sz="3600" b="1" dirty="0" smtClean="0">
                <a:solidFill>
                  <a:srgbClr val="FF0000"/>
                </a:solidFill>
              </a:rPr>
              <a:t>1) </a:t>
            </a:r>
            <a:r>
              <a:rPr lang="fr-FR" sz="3600" b="1" dirty="0" smtClean="0"/>
              <a:t>création de réversion.</a:t>
            </a:r>
          </a:p>
          <a:p>
            <a:pPr algn="l"/>
            <a:r>
              <a:rPr lang="fr-FR" sz="3600" b="1" dirty="0" smtClean="0">
                <a:solidFill>
                  <a:srgbClr val="FF0000"/>
                </a:solidFill>
              </a:rPr>
              <a:t>2) </a:t>
            </a:r>
            <a:r>
              <a:rPr lang="fr-FR" sz="3600" b="1" dirty="0" smtClean="0"/>
              <a:t>traitement d’annulation.</a:t>
            </a:r>
          </a:p>
          <a:p>
            <a:pPr algn="l"/>
            <a:r>
              <a:rPr lang="fr-FR" sz="3600" b="1" dirty="0" smtClean="0">
                <a:solidFill>
                  <a:srgbClr val="FF0000"/>
                </a:solidFill>
              </a:rPr>
              <a:t>3) </a:t>
            </a:r>
            <a:r>
              <a:rPr lang="fr-FR" sz="3600" b="1" dirty="0" smtClean="0"/>
              <a:t>traitement des recours.</a:t>
            </a:r>
          </a:p>
          <a:p>
            <a:pPr algn="l"/>
            <a:r>
              <a:rPr lang="fr-FR" sz="3600" b="1" dirty="0" smtClean="0">
                <a:solidFill>
                  <a:srgbClr val="FF0000"/>
                </a:solidFill>
              </a:rPr>
              <a:t>4) </a:t>
            </a:r>
            <a:r>
              <a:rPr lang="fr-FR" sz="3600" b="1" dirty="0" smtClean="0"/>
              <a:t>traitement de </a:t>
            </a:r>
            <a:r>
              <a:rPr lang="fr-FR" sz="3600" b="1" dirty="0" err="1" smtClean="0"/>
              <a:t>renouvelement</a:t>
            </a:r>
            <a:r>
              <a:rPr lang="fr-FR" sz="3600" b="1" dirty="0" smtClean="0"/>
              <a:t>.</a:t>
            </a:r>
          </a:p>
          <a:p>
            <a:pPr algn="l"/>
            <a:r>
              <a:rPr lang="fr-FR" sz="3600" b="1" dirty="0" smtClean="0">
                <a:solidFill>
                  <a:srgbClr val="FF0000"/>
                </a:solidFill>
              </a:rPr>
              <a:t>5) </a:t>
            </a:r>
            <a:r>
              <a:rPr lang="fr-FR" sz="3600" b="1" dirty="0" smtClean="0"/>
              <a:t>traitement de reprise.</a:t>
            </a:r>
          </a:p>
          <a:p>
            <a:pPr algn="l"/>
            <a:r>
              <a:rPr lang="fr-FR" sz="3600" b="1" dirty="0" smtClean="0">
                <a:solidFill>
                  <a:srgbClr val="FF0000"/>
                </a:solidFill>
              </a:rPr>
              <a:t>6) </a:t>
            </a:r>
            <a:r>
              <a:rPr lang="fr-FR" sz="3600" b="1" dirty="0" smtClean="0"/>
              <a:t>renonciation. </a:t>
            </a:r>
          </a:p>
          <a:p>
            <a:pPr algn="l"/>
            <a:endParaRPr lang="fr-FR" sz="2800" b="1" dirty="0" smtClean="0"/>
          </a:p>
          <a:p>
            <a:pPr algn="l"/>
            <a:endParaRPr lang="fr-FR" sz="2800" b="1" dirty="0" smtClean="0"/>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1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150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anim calcmode="lin" valueType="num">
                                      <p:cBhvr>
                                        <p:cTn id="14"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5"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6" dur="2000" fill="hold"/>
                                        <p:tgtEl>
                                          <p:spTgt spid="3">
                                            <p:txEl>
                                              <p:pRg st="1" end="1"/>
                                            </p:txEl>
                                          </p:spTgt>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1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1"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2" dur="2000" fill="hold"/>
                                        <p:tgtEl>
                                          <p:spTgt spid="3">
                                            <p:txEl>
                                              <p:pRg st="2" end="2"/>
                                            </p:txEl>
                                          </p:spTgt>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150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anim calcmode="lin" valueType="num">
                                      <p:cBhvr>
                                        <p:cTn id="26"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27"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8" dur="2000" fill="hold"/>
                                        <p:tgtEl>
                                          <p:spTgt spid="3">
                                            <p:txEl>
                                              <p:pRg st="3" end="3"/>
                                            </p:txEl>
                                          </p:spTgt>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150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2000"/>
                                        <p:tgtEl>
                                          <p:spTgt spid="3">
                                            <p:txEl>
                                              <p:pRg st="4" end="4"/>
                                            </p:txEl>
                                          </p:spTgt>
                                        </p:tgtEl>
                                      </p:cBhvr>
                                    </p:animEffect>
                                    <p:anim calcmode="lin" valueType="num">
                                      <p:cBhvr>
                                        <p:cTn id="32" dur="2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33" dur="2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4" dur="2000" fill="hold"/>
                                        <p:tgtEl>
                                          <p:spTgt spid="3">
                                            <p:txEl>
                                              <p:pRg st="4" end="4"/>
                                            </p:txEl>
                                          </p:spTgt>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150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anim calcmode="lin" valueType="num">
                                      <p:cBhvr>
                                        <p:cTn id="38" dur="2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39" dur="2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0" dur="2000" fill="hold"/>
                                        <p:tgtEl>
                                          <p:spTgt spid="3">
                                            <p:txEl>
                                              <p:pRg st="5" end="5"/>
                                            </p:txEl>
                                          </p:spTgt>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150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2000"/>
                                        <p:tgtEl>
                                          <p:spTgt spid="3">
                                            <p:txEl>
                                              <p:pRg st="6" end="6"/>
                                            </p:txEl>
                                          </p:spTgt>
                                        </p:tgtEl>
                                      </p:cBhvr>
                                    </p:animEffect>
                                    <p:anim calcmode="lin" valueType="num">
                                      <p:cBhvr>
                                        <p:cTn id="44" dur="2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45" dur="2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6" dur="2000" fill="hold"/>
                                        <p:tgtEl>
                                          <p:spTgt spid="3">
                                            <p:txEl>
                                              <p:pRg st="6" end="6"/>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533400" y="214290"/>
            <a:ext cx="8253442" cy="6429420"/>
          </a:xfrm>
        </p:spPr>
        <p:txBody>
          <a:bodyPr>
            <a:normAutofit fontScale="85000" lnSpcReduction="10000"/>
          </a:bodyPr>
          <a:lstStyle/>
          <a:p>
            <a:pPr lvl="0" algn="l"/>
            <a:r>
              <a:rPr lang="fr-FR" b="1" dirty="0" smtClean="0">
                <a:solidFill>
                  <a:srgbClr val="FF0000"/>
                </a:solidFill>
              </a:rPr>
              <a:t>Critiques et suggestions:</a:t>
            </a:r>
            <a:r>
              <a:rPr lang="fr-FR" dirty="0" smtClean="0"/>
              <a:t>  </a:t>
            </a:r>
          </a:p>
          <a:p>
            <a:pPr algn="l"/>
            <a:r>
              <a:rPr lang="fr-FR" b="1" dirty="0" smtClean="0">
                <a:solidFill>
                  <a:srgbClr val="FF0000"/>
                </a:solidFill>
              </a:rPr>
              <a:t>1) Critique : </a:t>
            </a:r>
            <a:endParaRPr lang="fr-FR" dirty="0" smtClean="0">
              <a:solidFill>
                <a:srgbClr val="FF0000"/>
              </a:solidFill>
            </a:endParaRPr>
          </a:p>
          <a:p>
            <a:pPr algn="l"/>
            <a:r>
              <a:rPr lang="fr-FR" dirty="0" smtClean="0"/>
              <a:t>- Nombre d’effectifs dans la section de liquidation est insuffisant.</a:t>
            </a:r>
          </a:p>
          <a:p>
            <a:pPr algn="l"/>
            <a:r>
              <a:rPr lang="fr-FR" dirty="0" smtClean="0"/>
              <a:t>-L’ utilisation des mandats fait une perte de temps et le retard pour arriver  à l’intéressant.</a:t>
            </a:r>
          </a:p>
          <a:p>
            <a:pPr algn="l"/>
            <a:r>
              <a:rPr lang="fr-FR" dirty="0" smtClean="0"/>
              <a:t>- manque des informaticiens.</a:t>
            </a:r>
          </a:p>
          <a:p>
            <a:pPr algn="l"/>
            <a:r>
              <a:rPr lang="fr-FR" dirty="0" smtClean="0"/>
              <a:t>- la transformation des informations entre les services par des flaches  disc, cartes mémoires……….engendre un risque de leur perte.</a:t>
            </a:r>
          </a:p>
          <a:p>
            <a:pPr algn="l"/>
            <a:r>
              <a:rPr lang="fr-FR" dirty="0" smtClean="0"/>
              <a:t>- beaucoup de documents alors impliquent beaucoup d’erreurs.</a:t>
            </a:r>
          </a:p>
          <a:p>
            <a:pPr algn="l"/>
            <a:r>
              <a:rPr lang="fr-FR" dirty="0" smtClean="0"/>
              <a:t> </a:t>
            </a:r>
          </a:p>
          <a:p>
            <a:pPr algn="l"/>
            <a:r>
              <a:rPr lang="fr-FR" b="1" dirty="0" smtClean="0">
                <a:solidFill>
                  <a:srgbClr val="FF0000"/>
                </a:solidFill>
              </a:rPr>
              <a:t>2) suggestions : </a:t>
            </a:r>
            <a:endParaRPr lang="fr-FR" dirty="0" smtClean="0">
              <a:solidFill>
                <a:srgbClr val="FF0000"/>
              </a:solidFill>
            </a:endParaRPr>
          </a:p>
          <a:p>
            <a:pPr algn="l"/>
            <a:r>
              <a:rPr lang="fr-FR" dirty="0" smtClean="0"/>
              <a:t>- augmente le nombre d’effectifs dans la section de liquidation.</a:t>
            </a:r>
          </a:p>
          <a:p>
            <a:pPr algn="l"/>
            <a:r>
              <a:rPr lang="fr-FR" dirty="0" smtClean="0"/>
              <a:t>- créer un compte postal (compte CCP) individuel à chaque A.D. </a:t>
            </a:r>
          </a:p>
          <a:p>
            <a:pPr algn="l"/>
            <a:r>
              <a:rPr lang="fr-FR" dirty="0" smtClean="0"/>
              <a:t>-archive les documents dans plusieurs endroits pour de sécurité et pour  facilité le recherche.</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par>
                          <p:cTn id="8" fill="hold">
                            <p:stCondLst>
                              <p:cond delay="2500"/>
                            </p:stCondLst>
                            <p:childTnLst>
                              <p:par>
                                <p:cTn id="9" presetID="8" presetClass="entr" presetSubtype="16" fill="hold" grpId="0" nodeType="afterEffect">
                                  <p:stCondLst>
                                    <p:cond delay="50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diamond(in)">
                                      <p:cBhvr>
                                        <p:cTn id="11" dur="2000"/>
                                        <p:tgtEl>
                                          <p:spTgt spid="3">
                                            <p:txEl>
                                              <p:pRg st="1" end="1"/>
                                            </p:txEl>
                                          </p:spTgt>
                                        </p:tgtEl>
                                      </p:cBhvr>
                                    </p:animEffect>
                                  </p:childTnLst>
                                </p:cTn>
                              </p:par>
                            </p:childTnLst>
                          </p:cTn>
                        </p:par>
                        <p:par>
                          <p:cTn id="12" fill="hold">
                            <p:stCondLst>
                              <p:cond delay="5000"/>
                            </p:stCondLst>
                            <p:childTnLst>
                              <p:par>
                                <p:cTn id="13" presetID="8" presetClass="entr" presetSubtype="16" fill="hold" grpId="0" nodeType="afterEffect">
                                  <p:stCondLst>
                                    <p:cond delay="50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amond(in)">
                                      <p:cBhvr>
                                        <p:cTn id="15" dur="2000"/>
                                        <p:tgtEl>
                                          <p:spTgt spid="3">
                                            <p:txEl>
                                              <p:pRg st="2" end="2"/>
                                            </p:txEl>
                                          </p:spTgt>
                                        </p:tgtEl>
                                      </p:cBhvr>
                                    </p:animEffect>
                                  </p:childTnLst>
                                </p:cTn>
                              </p:par>
                            </p:childTnLst>
                          </p:cTn>
                        </p:par>
                        <p:par>
                          <p:cTn id="16" fill="hold">
                            <p:stCondLst>
                              <p:cond delay="7500"/>
                            </p:stCondLst>
                            <p:childTnLst>
                              <p:par>
                                <p:cTn id="17" presetID="8" presetClass="entr" presetSubtype="16" fill="hold" grpId="0" nodeType="afterEffect">
                                  <p:stCondLst>
                                    <p:cond delay="50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amond(in)">
                                      <p:cBhvr>
                                        <p:cTn id="19" dur="2000"/>
                                        <p:tgtEl>
                                          <p:spTgt spid="3">
                                            <p:txEl>
                                              <p:pRg st="3" end="3"/>
                                            </p:txEl>
                                          </p:spTgt>
                                        </p:tgtEl>
                                      </p:cBhvr>
                                    </p:animEffect>
                                  </p:childTnLst>
                                </p:cTn>
                              </p:par>
                            </p:childTnLst>
                          </p:cTn>
                        </p:par>
                        <p:par>
                          <p:cTn id="20" fill="hold">
                            <p:stCondLst>
                              <p:cond delay="10000"/>
                            </p:stCondLst>
                            <p:childTnLst>
                              <p:par>
                                <p:cTn id="21" presetID="8" presetClass="entr" presetSubtype="16" fill="hold" grpId="0" nodeType="afterEffect">
                                  <p:stCondLst>
                                    <p:cond delay="50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amond(in)">
                                      <p:cBhvr>
                                        <p:cTn id="23" dur="2000"/>
                                        <p:tgtEl>
                                          <p:spTgt spid="3">
                                            <p:txEl>
                                              <p:pRg st="4" end="4"/>
                                            </p:txEl>
                                          </p:spTgt>
                                        </p:tgtEl>
                                      </p:cBhvr>
                                    </p:animEffect>
                                  </p:childTnLst>
                                </p:cTn>
                              </p:par>
                            </p:childTnLst>
                          </p:cTn>
                        </p:par>
                        <p:par>
                          <p:cTn id="24" fill="hold">
                            <p:stCondLst>
                              <p:cond delay="12500"/>
                            </p:stCondLst>
                            <p:childTnLst>
                              <p:par>
                                <p:cTn id="25" presetID="8" presetClass="entr" presetSubtype="16" fill="hold" grpId="0" nodeType="afterEffect">
                                  <p:stCondLst>
                                    <p:cond delay="50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amond(in)">
                                      <p:cBhvr>
                                        <p:cTn id="27" dur="2000"/>
                                        <p:tgtEl>
                                          <p:spTgt spid="3">
                                            <p:txEl>
                                              <p:pRg st="5" end="5"/>
                                            </p:txEl>
                                          </p:spTgt>
                                        </p:tgtEl>
                                      </p:cBhvr>
                                    </p:animEffect>
                                  </p:childTnLst>
                                </p:cTn>
                              </p:par>
                            </p:childTnLst>
                          </p:cTn>
                        </p:par>
                        <p:par>
                          <p:cTn id="28" fill="hold">
                            <p:stCondLst>
                              <p:cond delay="15000"/>
                            </p:stCondLst>
                            <p:childTnLst>
                              <p:par>
                                <p:cTn id="29" presetID="8" presetClass="entr" presetSubtype="16" fill="hold" grpId="0" nodeType="afterEffect">
                                  <p:stCondLst>
                                    <p:cond delay="50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diamond(in)">
                                      <p:cBhvr>
                                        <p:cTn id="31" dur="2000"/>
                                        <p:tgtEl>
                                          <p:spTgt spid="3">
                                            <p:txEl>
                                              <p:pRg st="6" end="6"/>
                                            </p:txEl>
                                          </p:spTgt>
                                        </p:tgtEl>
                                      </p:cBhvr>
                                    </p:animEffect>
                                  </p:childTnLst>
                                </p:cTn>
                              </p:par>
                            </p:childTnLst>
                          </p:cTn>
                        </p:par>
                        <p:par>
                          <p:cTn id="32" fill="hold">
                            <p:stCondLst>
                              <p:cond delay="17500"/>
                            </p:stCondLst>
                            <p:childTnLst>
                              <p:par>
                                <p:cTn id="33" presetID="8" presetClass="entr" presetSubtype="16" fill="hold" grpId="0" nodeType="afterEffect">
                                  <p:stCondLst>
                                    <p:cond delay="50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diamond(in)">
                                      <p:cBhvr>
                                        <p:cTn id="35" dur="2000"/>
                                        <p:tgtEl>
                                          <p:spTgt spid="3">
                                            <p:txEl>
                                              <p:pRg st="7" end="7"/>
                                            </p:txEl>
                                          </p:spTgt>
                                        </p:tgtEl>
                                      </p:cBhvr>
                                    </p:animEffect>
                                  </p:childTnLst>
                                </p:cTn>
                              </p:par>
                            </p:childTnLst>
                          </p:cTn>
                        </p:par>
                        <p:par>
                          <p:cTn id="36" fill="hold">
                            <p:stCondLst>
                              <p:cond delay="20000"/>
                            </p:stCondLst>
                            <p:childTnLst>
                              <p:par>
                                <p:cTn id="37" presetID="8" presetClass="entr" presetSubtype="16" fill="hold" grpId="0" nodeType="afterEffect">
                                  <p:stCondLst>
                                    <p:cond delay="50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diamond(in)">
                                      <p:cBhvr>
                                        <p:cTn id="39" dur="2000"/>
                                        <p:tgtEl>
                                          <p:spTgt spid="3">
                                            <p:txEl>
                                              <p:pRg st="8" end="8"/>
                                            </p:txEl>
                                          </p:spTgt>
                                        </p:tgtEl>
                                      </p:cBhvr>
                                    </p:animEffect>
                                  </p:childTnLst>
                                </p:cTn>
                              </p:par>
                            </p:childTnLst>
                          </p:cTn>
                        </p:par>
                        <p:par>
                          <p:cTn id="40" fill="hold">
                            <p:stCondLst>
                              <p:cond delay="22500"/>
                            </p:stCondLst>
                            <p:childTnLst>
                              <p:par>
                                <p:cTn id="41" presetID="8" presetClass="entr" presetSubtype="16" fill="hold" grpId="0" nodeType="afterEffect">
                                  <p:stCondLst>
                                    <p:cond delay="500"/>
                                  </p:stCondLst>
                                  <p:childTnLst>
                                    <p:set>
                                      <p:cBhvr>
                                        <p:cTn id="42" dur="1" fill="hold">
                                          <p:stCondLst>
                                            <p:cond delay="0"/>
                                          </p:stCondLst>
                                        </p:cTn>
                                        <p:tgtEl>
                                          <p:spTgt spid="3">
                                            <p:txEl>
                                              <p:pRg st="9" end="9"/>
                                            </p:txEl>
                                          </p:spTgt>
                                        </p:tgtEl>
                                        <p:attrNameLst>
                                          <p:attrName>style.visibility</p:attrName>
                                        </p:attrNameLst>
                                      </p:cBhvr>
                                      <p:to>
                                        <p:strVal val="visible"/>
                                      </p:to>
                                    </p:set>
                                    <p:animEffect transition="in" filter="diamond(in)">
                                      <p:cBhvr>
                                        <p:cTn id="43" dur="2000"/>
                                        <p:tgtEl>
                                          <p:spTgt spid="3">
                                            <p:txEl>
                                              <p:pRg st="9" end="9"/>
                                            </p:txEl>
                                          </p:spTgt>
                                        </p:tgtEl>
                                      </p:cBhvr>
                                    </p:animEffect>
                                  </p:childTnLst>
                                </p:cTn>
                              </p:par>
                            </p:childTnLst>
                          </p:cTn>
                        </p:par>
                        <p:par>
                          <p:cTn id="44" fill="hold">
                            <p:stCondLst>
                              <p:cond delay="25000"/>
                            </p:stCondLst>
                            <p:childTnLst>
                              <p:par>
                                <p:cTn id="45" presetID="8" presetClass="entr" presetSubtype="16" fill="hold" grpId="0" nodeType="afterEffect">
                                  <p:stCondLst>
                                    <p:cond delay="50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diamond(in)">
                                      <p:cBhvr>
                                        <p:cTn id="47" dur="2000"/>
                                        <p:tgtEl>
                                          <p:spTgt spid="3">
                                            <p:txEl>
                                              <p:pRg st="10" end="10"/>
                                            </p:txEl>
                                          </p:spTgt>
                                        </p:tgtEl>
                                      </p:cBhvr>
                                    </p:animEffect>
                                  </p:childTnLst>
                                </p:cTn>
                              </p:par>
                            </p:childTnLst>
                          </p:cTn>
                        </p:par>
                        <p:par>
                          <p:cTn id="48" fill="hold">
                            <p:stCondLst>
                              <p:cond delay="27500"/>
                            </p:stCondLst>
                            <p:childTnLst>
                              <p:par>
                                <p:cTn id="49" presetID="8" presetClass="entr" presetSubtype="16" fill="hold" grpId="0" nodeType="afterEffect">
                                  <p:stCondLst>
                                    <p:cond delay="500"/>
                                  </p:stCondLst>
                                  <p:childTnLst>
                                    <p:set>
                                      <p:cBhvr>
                                        <p:cTn id="50" dur="1" fill="hold">
                                          <p:stCondLst>
                                            <p:cond delay="0"/>
                                          </p:stCondLst>
                                        </p:cTn>
                                        <p:tgtEl>
                                          <p:spTgt spid="3">
                                            <p:txEl>
                                              <p:pRg st="11" end="11"/>
                                            </p:txEl>
                                          </p:spTgt>
                                        </p:tgtEl>
                                        <p:attrNameLst>
                                          <p:attrName>style.visibility</p:attrName>
                                        </p:attrNameLst>
                                      </p:cBhvr>
                                      <p:to>
                                        <p:strVal val="visible"/>
                                      </p:to>
                                    </p:set>
                                    <p:animEffect transition="in" filter="diamond(in)">
                                      <p:cBhvr>
                                        <p:cTn id="51"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2910" y="0"/>
            <a:ext cx="7208738" cy="1828800"/>
          </a:xfrm>
        </p:spPr>
        <p:txBody>
          <a:bodyPr/>
          <a:lstStyle/>
          <a:p>
            <a:pPr lvl="0" algn="l"/>
            <a:r>
              <a:rPr lang="fr-FR" dirty="0" smtClean="0">
                <a:solidFill>
                  <a:schemeClr val="accent1">
                    <a:lumMod val="75000"/>
                  </a:schemeClr>
                </a:solidFill>
              </a:rPr>
              <a:t>Conclusion :  </a:t>
            </a:r>
            <a:r>
              <a:rPr lang="fr-FR" dirty="0" smtClean="0"/>
              <a:t/>
            </a:r>
            <a:br>
              <a:rPr lang="fr-FR" dirty="0" smtClean="0"/>
            </a:br>
            <a:endParaRPr lang="fr-FR" dirty="0"/>
          </a:p>
        </p:txBody>
      </p:sp>
      <p:sp>
        <p:nvSpPr>
          <p:cNvPr id="3" name="Sous-titre 2"/>
          <p:cNvSpPr>
            <a:spLocks noGrp="1"/>
          </p:cNvSpPr>
          <p:nvPr>
            <p:ph type="subTitle" idx="1"/>
          </p:nvPr>
        </p:nvSpPr>
        <p:spPr>
          <a:xfrm>
            <a:off x="533400" y="1571612"/>
            <a:ext cx="7854696" cy="3409524"/>
          </a:xfrm>
        </p:spPr>
        <p:txBody>
          <a:bodyPr/>
          <a:lstStyle/>
          <a:p>
            <a:pPr algn="l"/>
            <a:r>
              <a:rPr lang="fr-FR" b="1" dirty="0" smtClean="0"/>
              <a:t>L’étude de l’existant nous a permet </a:t>
            </a:r>
            <a:r>
              <a:rPr lang="fr-FR" b="1" smtClean="0"/>
              <a:t>de rassembler </a:t>
            </a:r>
            <a:r>
              <a:rPr lang="fr-FR" b="1" dirty="0" smtClean="0"/>
              <a:t>toutes les informations nécessaires à la conception de notre futur système d’informations ce qui nous permettra donc d’aborder l’étape  suivante qui est conception du système proprement. </a:t>
            </a:r>
            <a:endParaRPr lang="fr-FR"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heckerboard(across)">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0"/>
            <a:ext cx="9144000" cy="6858000"/>
          </a:xfrm>
          <a:prstGeom prst="bevel">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p>
        </p:txBody>
      </p:sp>
      <p:sp>
        <p:nvSpPr>
          <p:cNvPr id="8" name="Titre 3"/>
          <p:cNvSpPr txBox="1">
            <a:spLocks/>
          </p:cNvSpPr>
          <p:nvPr/>
        </p:nvSpPr>
        <p:spPr>
          <a:xfrm>
            <a:off x="642910" y="0"/>
            <a:ext cx="7851648" cy="923330"/>
          </a:xfrm>
          <a:prstGeom prst="rect">
            <a:avLst/>
          </a:prstGeom>
          <a:noFill/>
          <a:ln>
            <a:noFill/>
          </a:ln>
        </p:spPr>
        <p:txBody>
          <a:bodyPr vert="horz" wrap="square" lIns="91440" tIns="45720" rIns="91440" bIns="45720" anchor="b">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5400" b="1" i="0" u="none" strike="noStrike" kern="1200" cap="none" spc="0" normalizeH="0" baseline="0" noProof="0" dirty="0" smtClean="0">
                <a:ln w="11430"/>
                <a:solidFill>
                  <a:schemeClr val="accent2">
                    <a:lumMod val="75000"/>
                  </a:schemeClr>
                </a:solidFill>
                <a:uLnTx/>
                <a:uFillTx/>
                <a:latin typeface="+mj-lt"/>
                <a:ea typeface="+mj-ea"/>
                <a:cs typeface="+mj-cs"/>
              </a:rPr>
              <a:t>Chapitre N° 02</a:t>
            </a:r>
            <a:endParaRPr kumimoji="0" lang="fr-FR" sz="5400" b="1" i="0" u="none" strike="noStrike" kern="1200" cap="none" spc="0" normalizeH="0" baseline="0" noProof="0" dirty="0">
              <a:ln w="11430"/>
              <a:solidFill>
                <a:schemeClr val="accent2">
                  <a:lumMod val="75000"/>
                </a:schemeClr>
              </a:solidFill>
              <a:uLnTx/>
              <a:uFillTx/>
              <a:latin typeface="+mj-lt"/>
              <a:ea typeface="+mj-ea"/>
              <a:cs typeface="+mj-cs"/>
            </a:endParaRPr>
          </a:p>
        </p:txBody>
      </p:sp>
      <p:sp>
        <p:nvSpPr>
          <p:cNvPr id="10" name="Sous-titre 4"/>
          <p:cNvSpPr txBox="1">
            <a:spLocks/>
          </p:cNvSpPr>
          <p:nvPr/>
        </p:nvSpPr>
        <p:spPr>
          <a:xfrm>
            <a:off x="642910" y="857232"/>
            <a:ext cx="7854696" cy="1766637"/>
          </a:xfrm>
          <a:prstGeom prst="rect">
            <a:avLst/>
          </a:prstGeom>
          <a:noFill/>
        </p:spPr>
        <p:txBody>
          <a:bodyPr vert="horz" wrap="square" lIns="91440" tIns="45720" rIns="91440" bIns="45720">
            <a:spAutoFit/>
          </a:bodyPr>
          <a:lstStyle/>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Times New Roman"/>
                <a:cs typeface="Times New Roman"/>
              </a:rPr>
              <a:t>Étude</a:t>
            </a: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 conceptuelle</a:t>
            </a:r>
          </a:p>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 et</a:t>
            </a:r>
          </a:p>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 organisationnelle </a:t>
            </a:r>
          </a:p>
        </p:txBody>
      </p:sp>
      <p:sp>
        <p:nvSpPr>
          <p:cNvPr id="28674" name="Rectangle 2"/>
          <p:cNvSpPr>
            <a:spLocks noChangeArrowheads="1"/>
          </p:cNvSpPr>
          <p:nvPr/>
        </p:nvSpPr>
        <p:spPr bwMode="auto">
          <a:xfrm>
            <a:off x="-357222"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28673" name="WordArt 1"/>
          <p:cNvSpPr>
            <a:spLocks noChangeArrowheads="1" noChangeShapeType="1" noTextEdit="1"/>
          </p:cNvSpPr>
          <p:nvPr/>
        </p:nvSpPr>
        <p:spPr bwMode="auto">
          <a:xfrm>
            <a:off x="1071538" y="2643182"/>
            <a:ext cx="1714512" cy="857256"/>
          </a:xfrm>
          <a:prstGeom prst="rect">
            <a:avLst/>
          </a:prstGeom>
        </p:spPr>
        <p:txBody>
          <a:bodyPr wrap="none" fromWordArt="1">
            <a:prstTxWarp prst="textPlain">
              <a:avLst>
                <a:gd name="adj" fmla="val 50000"/>
              </a:avLst>
            </a:prstTxWarp>
          </a:bodyPr>
          <a:lstStyle/>
          <a:p>
            <a:pPr algn="ctr" rtl="0"/>
            <a:r>
              <a:rPr lang="fr-FR" sz="2000" u="sng" kern="10" spc="0" dirty="0" smtClean="0">
                <a:ln w="19050">
                  <a:solidFill>
                    <a:srgbClr val="548DD4"/>
                  </a:solidFill>
                  <a:round/>
                  <a:headEnd/>
                  <a:tailEnd/>
                </a:ln>
                <a:solidFill>
                  <a:srgbClr val="548DD4"/>
                </a:solidFill>
                <a:effectLst>
                  <a:outerShdw blurRad="38100" dist="38100" dir="2700000" algn="tl">
                    <a:srgbClr val="000000">
                      <a:alpha val="43137"/>
                    </a:srgbClr>
                  </a:outerShdw>
                </a:effectLst>
                <a:latin typeface="Arial Unicode MS"/>
                <a:ea typeface="Arial Unicode MS"/>
                <a:cs typeface="Arial Unicode MS"/>
              </a:rPr>
              <a:t>Objectif </a:t>
            </a:r>
            <a:r>
              <a:rPr lang="fr-FR" sz="2000" kern="10" spc="0" dirty="0" smtClean="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rPr>
              <a:t>:</a:t>
            </a:r>
            <a:endParaRPr lang="fr-FR" sz="2000" kern="10" spc="0" dirty="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endParaRPr>
          </a:p>
        </p:txBody>
      </p:sp>
      <p:sp>
        <p:nvSpPr>
          <p:cNvPr id="28675" name="Rectangle 3"/>
          <p:cNvSpPr>
            <a:spLocks noChangeArrowheads="1"/>
          </p:cNvSpPr>
          <p:nvPr/>
        </p:nvSpPr>
        <p:spPr bwMode="auto">
          <a:xfrm>
            <a:off x="785786" y="3643314"/>
            <a:ext cx="7572428"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fr-FR" sz="36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Pr</a:t>
            </a:r>
            <a:r>
              <a:rPr kumimoji="0" lang="fr-FR" sz="32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sentation de la m</a:t>
            </a:r>
            <a:r>
              <a:rPr kumimoji="0" lang="fr-FR" sz="3200"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thode de conception </a:t>
            </a:r>
            <a:r>
              <a:rPr kumimoji="0" lang="fr-FR" sz="3200" b="1" i="0" u="none" strike="noStrike" cap="none" normalizeH="0" baseline="0" dirty="0" smtClean="0">
                <a:ln>
                  <a:noFill/>
                </a:ln>
                <a:solidFill>
                  <a:srgbClr val="FF0000"/>
                </a:solidFill>
                <a:effectLst/>
                <a:latin typeface="Calibri" pitchFamily="34" charset="0"/>
                <a:ea typeface="Calibri" pitchFamily="34" charset="0"/>
                <a:cs typeface="Arial" pitchFamily="34" charset="0"/>
              </a:rPr>
              <a:t>Merise</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les</a:t>
            </a: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mod</a:t>
            </a:r>
            <a:r>
              <a:rPr kumimoji="0" lang="fr-FR" sz="3200" b="0"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32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les </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conceptuels (MCD, MCT), le mod</a:t>
            </a:r>
            <a:r>
              <a:rPr kumimoji="0" lang="fr-FR" sz="3200" b="0" i="0" u="none" strike="noStrike" cap="none" normalizeH="0" baseline="0" dirty="0" smtClean="0">
                <a:ln>
                  <a:noFill/>
                </a:ln>
                <a:solidFill>
                  <a:schemeClr val="tx1"/>
                </a:solidFill>
                <a:effectLst/>
                <a:latin typeface="Calibri"/>
                <a:ea typeface="Calibri" pitchFamily="34" charset="0"/>
                <a:cs typeface="Times New Roman" pitchFamily="18" charset="0"/>
              </a:rPr>
              <a:t>è</a:t>
            </a:r>
            <a:r>
              <a:rPr kumimoji="0" lang="fr-FR" sz="32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le organisationnel de traitement</a:t>
            </a:r>
            <a:r>
              <a:rPr kumimoji="0" lang="fr-FR"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r>
              <a:rPr kumimoji="0" lang="fr-FR" sz="14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2000"/>
                                        <p:tgtEl>
                                          <p:spTgt spid="8"/>
                                        </p:tgtEl>
                                      </p:cBhvr>
                                    </p:animEffect>
                                  </p:childTnLst>
                                </p:cTn>
                              </p:par>
                              <p:par>
                                <p:cTn id="8" presetID="35" presetClass="entr" presetSubtype="0" fill="hold" grpId="0" nodeType="withEffect">
                                  <p:stCondLst>
                                    <p:cond delay="5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anim calcmode="lin" valueType="num">
                                      <p:cBhvr>
                                        <p:cTn id="11" dur="2000" fill="hold"/>
                                        <p:tgtEl>
                                          <p:spTgt spid="10"/>
                                        </p:tgtEl>
                                        <p:attrNameLst>
                                          <p:attrName>style.rotation</p:attrName>
                                        </p:attrNameLst>
                                      </p:cBhvr>
                                      <p:tavLst>
                                        <p:tav tm="0">
                                          <p:val>
                                            <p:fltVal val="720"/>
                                          </p:val>
                                        </p:tav>
                                        <p:tav tm="100000">
                                          <p:val>
                                            <p:fltVal val="0"/>
                                          </p:val>
                                        </p:tav>
                                      </p:tavLst>
                                    </p:anim>
                                    <p:anim calcmode="lin" valueType="num">
                                      <p:cBhvr>
                                        <p:cTn id="12" dur="2000" fill="hold"/>
                                        <p:tgtEl>
                                          <p:spTgt spid="10"/>
                                        </p:tgtEl>
                                        <p:attrNameLst>
                                          <p:attrName>ppt_h</p:attrName>
                                        </p:attrNameLst>
                                      </p:cBhvr>
                                      <p:tavLst>
                                        <p:tav tm="0">
                                          <p:val>
                                            <p:fltVal val="0"/>
                                          </p:val>
                                        </p:tav>
                                        <p:tav tm="100000">
                                          <p:val>
                                            <p:strVal val="#ppt_h"/>
                                          </p:val>
                                        </p:tav>
                                      </p:tavLst>
                                    </p:anim>
                                    <p:anim calcmode="lin" valueType="num">
                                      <p:cBhvr>
                                        <p:cTn id="13" dur="2000" fill="hold"/>
                                        <p:tgtEl>
                                          <p:spTgt spid="10"/>
                                        </p:tgtEl>
                                        <p:attrNameLst>
                                          <p:attrName>ppt_w</p:attrName>
                                        </p:attrNameLst>
                                      </p:cBhvr>
                                      <p:tavLst>
                                        <p:tav tm="0">
                                          <p:val>
                                            <p:fltVal val="0"/>
                                          </p:val>
                                        </p:tav>
                                        <p:tav tm="100000">
                                          <p:val>
                                            <p:strVal val="#ppt_w"/>
                                          </p:val>
                                        </p:tav>
                                      </p:tavLst>
                                    </p:anim>
                                  </p:childTnLst>
                                </p:cTn>
                              </p:par>
                              <p:par>
                                <p:cTn id="14" presetID="5" presetClass="entr" presetSubtype="10" fill="hold" grpId="0" nodeType="withEffect">
                                  <p:stCondLst>
                                    <p:cond delay="2000"/>
                                  </p:stCondLst>
                                  <p:childTnLst>
                                    <p:set>
                                      <p:cBhvr>
                                        <p:cTn id="15" dur="1" fill="hold">
                                          <p:stCondLst>
                                            <p:cond delay="0"/>
                                          </p:stCondLst>
                                        </p:cTn>
                                        <p:tgtEl>
                                          <p:spTgt spid="28673"/>
                                        </p:tgtEl>
                                        <p:attrNameLst>
                                          <p:attrName>style.visibility</p:attrName>
                                        </p:attrNameLst>
                                      </p:cBhvr>
                                      <p:to>
                                        <p:strVal val="visible"/>
                                      </p:to>
                                    </p:set>
                                    <p:animEffect transition="in" filter="checkerboard(across)">
                                      <p:cBhvr>
                                        <p:cTn id="16" dur="2000"/>
                                        <p:tgtEl>
                                          <p:spTgt spid="28673"/>
                                        </p:tgtEl>
                                      </p:cBhvr>
                                    </p:animEffect>
                                  </p:childTnLst>
                                </p:cTn>
                              </p:par>
                              <p:par>
                                <p:cTn id="17" presetID="5" presetClass="entr" presetSubtype="10" fill="hold" grpId="0" nodeType="withEffect">
                                  <p:stCondLst>
                                    <p:cond delay="2000"/>
                                  </p:stCondLst>
                                  <p:childTnLst>
                                    <p:set>
                                      <p:cBhvr>
                                        <p:cTn id="18" dur="1" fill="hold">
                                          <p:stCondLst>
                                            <p:cond delay="0"/>
                                          </p:stCondLst>
                                        </p:cTn>
                                        <p:tgtEl>
                                          <p:spTgt spid="28675"/>
                                        </p:tgtEl>
                                        <p:attrNameLst>
                                          <p:attrName>style.visibility</p:attrName>
                                        </p:attrNameLst>
                                      </p:cBhvr>
                                      <p:to>
                                        <p:strVal val="visible"/>
                                      </p:to>
                                    </p:set>
                                    <p:animEffect transition="in" filter="checkerboard(across)">
                                      <p:cBhvr>
                                        <p:cTn id="19" dur="2000"/>
                                        <p:tgtEl>
                                          <p:spTgt spid="28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28673" grpId="0"/>
      <p:bldP spid="2867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214414" y="0"/>
            <a:ext cx="6637234" cy="1500174"/>
          </a:xfrm>
        </p:spPr>
        <p:txBody>
          <a:bodyPr>
            <a:normAutofit fontScale="90000"/>
          </a:bodyPr>
          <a:lstStyle/>
          <a:p>
            <a:pPr lvl="0" algn="l"/>
            <a:r>
              <a:rPr lang="fr-FR" dirty="0" smtClean="0">
                <a:solidFill>
                  <a:schemeClr val="accent1">
                    <a:lumMod val="75000"/>
                  </a:schemeClr>
                </a:solidFill>
              </a:rPr>
              <a:t>Introduction : </a:t>
            </a:r>
            <a:r>
              <a:rPr lang="fr-FR" dirty="0" smtClean="0"/>
              <a:t/>
            </a:r>
            <a:br>
              <a:rPr lang="fr-FR" dirty="0" smtClean="0"/>
            </a:br>
            <a:endParaRPr lang="fr-FR" dirty="0"/>
          </a:p>
        </p:txBody>
      </p:sp>
      <p:sp>
        <p:nvSpPr>
          <p:cNvPr id="3" name="Sous-titre 2"/>
          <p:cNvSpPr>
            <a:spLocks noGrp="1"/>
          </p:cNvSpPr>
          <p:nvPr>
            <p:ph type="subTitle" idx="1"/>
          </p:nvPr>
        </p:nvSpPr>
        <p:spPr>
          <a:xfrm>
            <a:off x="533400" y="928670"/>
            <a:ext cx="7854696" cy="5357850"/>
          </a:xfrm>
        </p:spPr>
        <p:txBody>
          <a:bodyPr>
            <a:normAutofit/>
          </a:bodyPr>
          <a:lstStyle/>
          <a:p>
            <a:pPr algn="l"/>
            <a:r>
              <a:rPr lang="fr-FR" sz="3200" b="1" dirty="0" smtClean="0"/>
              <a:t>    Le but de cette étude est de permettre aux utilisations de se disposer de toutes les informations à n’importe quel moment et d’une manière facile tout en respectant les règles de gestions.</a:t>
            </a:r>
          </a:p>
          <a:p>
            <a:pPr algn="l"/>
            <a:r>
              <a:rPr lang="fr-FR" sz="3200" b="1" dirty="0" smtClean="0"/>
              <a:t> Le meilleur outil pour cela est la méthode </a:t>
            </a:r>
            <a:r>
              <a:rPr lang="fr-FR" sz="3200" b="1" u="sng" dirty="0" smtClean="0">
                <a:solidFill>
                  <a:srgbClr val="FF0000"/>
                </a:solidFill>
              </a:rPr>
              <a:t>Merise</a:t>
            </a:r>
            <a:r>
              <a:rPr lang="fr-FR" b="1" dirty="0" smtClean="0">
                <a:solidFill>
                  <a:srgbClr val="FF0000"/>
                </a:solidFill>
              </a:rPr>
              <a:t>.</a:t>
            </a:r>
            <a:endParaRPr lang="fr-FR" b="1" dirty="0">
              <a:solidFill>
                <a:srgbClr val="FF0000"/>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5000"/>
                            </p:stCondLst>
                            <p:childTnLst>
                              <p:par>
                                <p:cTn id="13" presetID="8" presetClass="entr" presetSubtype="16" fill="hold" grpId="0"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0"/>
            <a:ext cx="7637334" cy="2000240"/>
          </a:xfrm>
        </p:spPr>
        <p:txBody>
          <a:bodyPr>
            <a:normAutofit fontScale="90000"/>
          </a:bodyPr>
          <a:lstStyle/>
          <a:p>
            <a:pPr algn="l"/>
            <a:r>
              <a:rPr lang="fr-FR" sz="4400" dirty="0" smtClean="0">
                <a:solidFill>
                  <a:schemeClr val="accent1">
                    <a:lumMod val="75000"/>
                  </a:schemeClr>
                </a:solidFill>
              </a:rPr>
              <a:t>les trois niveaux d’analyse de la méthode Merise :</a:t>
            </a:r>
            <a:r>
              <a:rPr lang="fr-FR" dirty="0" smtClean="0"/>
              <a:t/>
            </a:r>
            <a:br>
              <a:rPr lang="fr-FR" dirty="0" smtClean="0"/>
            </a:br>
            <a:endParaRPr lang="fr-FR" dirty="0"/>
          </a:p>
        </p:txBody>
      </p:sp>
      <p:sp>
        <p:nvSpPr>
          <p:cNvPr id="3" name="Sous-titre 2"/>
          <p:cNvSpPr>
            <a:spLocks noGrp="1"/>
          </p:cNvSpPr>
          <p:nvPr>
            <p:ph type="subTitle" idx="1"/>
          </p:nvPr>
        </p:nvSpPr>
        <p:spPr>
          <a:xfrm>
            <a:off x="533400" y="2000240"/>
            <a:ext cx="7854696" cy="4286280"/>
          </a:xfrm>
        </p:spPr>
        <p:txBody>
          <a:bodyPr/>
          <a:lstStyle/>
          <a:p>
            <a:endParaRPr lang="fr-FR" dirty="0"/>
          </a:p>
        </p:txBody>
      </p:sp>
      <p:graphicFrame>
        <p:nvGraphicFramePr>
          <p:cNvPr id="4" name="Tableau 3"/>
          <p:cNvGraphicFramePr>
            <a:graphicFrameLocks noGrp="1"/>
          </p:cNvGraphicFramePr>
          <p:nvPr/>
        </p:nvGraphicFramePr>
        <p:xfrm>
          <a:off x="857224" y="2143116"/>
          <a:ext cx="6572296" cy="3920291"/>
        </p:xfrm>
        <a:graphic>
          <a:graphicData uri="http://schemas.openxmlformats.org/drawingml/2006/table">
            <a:tbl>
              <a:tblPr firstRow="1" bandRow="1">
                <a:tableStyleId>{616DA210-FB5B-4158-B5E0-FEB733F419BA}</a:tableStyleId>
              </a:tblPr>
              <a:tblGrid>
                <a:gridCol w="1937211"/>
                <a:gridCol w="2011719"/>
                <a:gridCol w="1192130"/>
                <a:gridCol w="1431236"/>
              </a:tblGrid>
              <a:tr h="628451">
                <a:tc>
                  <a:txBody>
                    <a:bodyPr/>
                    <a:lstStyle/>
                    <a:p>
                      <a:r>
                        <a:rPr kumimoji="0" lang="fr-FR" sz="1800" b="1" kern="1200" dirty="0" smtClean="0">
                          <a:solidFill>
                            <a:schemeClr val="tx1"/>
                          </a:solidFill>
                          <a:latin typeface="+mn-lt"/>
                          <a:ea typeface="+mn-ea"/>
                          <a:cs typeface="+mn-cs"/>
                        </a:rPr>
                        <a:t>Niveau</a:t>
                      </a:r>
                      <a:endParaRPr lang="fr-FR" dirty="0"/>
                    </a:p>
                  </a:txBody>
                  <a:tcPr>
                    <a:cell3D prstMaterial="dkEdge">
                      <a:bevel/>
                      <a:lightRig rig="flood" dir="t"/>
                    </a:cell3D>
                    <a:solidFill>
                      <a:srgbClr val="969696"/>
                    </a:solidFill>
                  </a:tcPr>
                </a:tc>
                <a:tc>
                  <a:txBody>
                    <a:bodyPr/>
                    <a:lstStyle/>
                    <a:p>
                      <a:r>
                        <a:rPr kumimoji="0" lang="fr-FR" sz="1800" b="1" kern="1200" dirty="0" smtClean="0">
                          <a:solidFill>
                            <a:schemeClr val="tx1"/>
                          </a:solidFill>
                          <a:latin typeface="+mn-lt"/>
                          <a:ea typeface="+mn-ea"/>
                          <a:cs typeface="+mn-cs"/>
                        </a:rPr>
                        <a:t>préoccupation</a:t>
                      </a:r>
                      <a:endParaRPr lang="fr-FR" dirty="0"/>
                    </a:p>
                  </a:txBody>
                  <a:tcPr>
                    <a:cell3D prstMaterial="dkEdge">
                      <a:bevel/>
                      <a:lightRig rig="flood" dir="t"/>
                    </a:cell3D>
                    <a:solidFill>
                      <a:srgbClr val="969696"/>
                    </a:solidFill>
                  </a:tcPr>
                </a:tc>
                <a:tc>
                  <a:txBody>
                    <a:bodyPr/>
                    <a:lstStyle/>
                    <a:p>
                      <a:r>
                        <a:rPr kumimoji="0" lang="fr-FR" sz="1800" b="1" kern="1200" dirty="0" smtClean="0">
                          <a:solidFill>
                            <a:schemeClr val="tx1"/>
                          </a:solidFill>
                          <a:latin typeface="+mn-lt"/>
                          <a:ea typeface="+mn-ea"/>
                          <a:cs typeface="+mn-cs"/>
                        </a:rPr>
                        <a:t>Donnée</a:t>
                      </a:r>
                      <a:endParaRPr lang="fr-FR" dirty="0"/>
                    </a:p>
                  </a:txBody>
                  <a:tcPr>
                    <a:cell3D prstMaterial="dkEdge">
                      <a:bevel/>
                      <a:lightRig rig="flood" dir="t"/>
                    </a:cell3D>
                    <a:solidFill>
                      <a:srgbClr val="969696"/>
                    </a:solidFill>
                  </a:tcPr>
                </a:tc>
                <a:tc>
                  <a:txBody>
                    <a:bodyPr/>
                    <a:lstStyle/>
                    <a:p>
                      <a:r>
                        <a:rPr kumimoji="0" lang="fr-FR" sz="1800" b="1" kern="1200" dirty="0" smtClean="0">
                          <a:solidFill>
                            <a:schemeClr val="tx1"/>
                          </a:solidFill>
                          <a:latin typeface="+mn-lt"/>
                          <a:ea typeface="+mn-ea"/>
                          <a:cs typeface="+mn-cs"/>
                        </a:rPr>
                        <a:t>traitement</a:t>
                      </a:r>
                      <a:endParaRPr lang="fr-FR" dirty="0"/>
                    </a:p>
                  </a:txBody>
                  <a:tcPr>
                    <a:cell3D prstMaterial="dkEdge">
                      <a:bevel/>
                      <a:lightRig rig="flood" dir="t"/>
                    </a:cell3D>
                    <a:solidFill>
                      <a:srgbClr val="969696"/>
                    </a:solidFill>
                  </a:tcPr>
                </a:tc>
              </a:tr>
              <a:tr h="1167122">
                <a:tc>
                  <a:txBody>
                    <a:bodyPr/>
                    <a:lstStyle/>
                    <a:p>
                      <a:r>
                        <a:rPr kumimoji="0" lang="fr-FR" sz="1800" kern="1200" dirty="0" smtClean="0">
                          <a:solidFill>
                            <a:schemeClr val="tx1"/>
                          </a:solidFill>
                          <a:latin typeface="+mn-lt"/>
                          <a:ea typeface="+mn-ea"/>
                          <a:cs typeface="+mn-cs"/>
                        </a:rPr>
                        <a:t> </a:t>
                      </a:r>
                    </a:p>
                    <a:p>
                      <a:r>
                        <a:rPr kumimoji="0" lang="fr-FR" sz="1800" kern="1200" dirty="0" smtClean="0">
                          <a:solidFill>
                            <a:schemeClr val="tx1"/>
                          </a:solidFill>
                          <a:latin typeface="+mn-lt"/>
                          <a:ea typeface="+mn-ea"/>
                          <a:cs typeface="+mn-cs"/>
                        </a:rPr>
                        <a:t>Niveau</a:t>
                      </a:r>
                    </a:p>
                    <a:p>
                      <a:r>
                        <a:rPr kumimoji="0" lang="fr-FR" sz="1800" kern="1200" dirty="0" smtClean="0">
                          <a:solidFill>
                            <a:schemeClr val="tx1"/>
                          </a:solidFill>
                          <a:latin typeface="+mn-lt"/>
                          <a:ea typeface="+mn-ea"/>
                          <a:cs typeface="+mn-cs"/>
                        </a:rPr>
                        <a:t>Conceptuel</a:t>
                      </a:r>
                    </a:p>
                    <a:p>
                      <a:endParaRPr lang="fr-FR" dirty="0"/>
                    </a:p>
                  </a:txBody>
                  <a:tcPr>
                    <a:cell3D prstMaterial="dkEdge">
                      <a:bevel/>
                      <a:lightRig rig="flood" dir="t"/>
                    </a:cell3D>
                    <a:solidFill>
                      <a:srgbClr val="969696"/>
                    </a:solidFill>
                  </a:tcPr>
                </a:tc>
                <a:tc>
                  <a:txBody>
                    <a:bodyPr/>
                    <a:lstStyle/>
                    <a:p>
                      <a:endParaRPr kumimoji="0" lang="fr-FR" sz="1800" kern="1200" dirty="0" smtClean="0">
                        <a:solidFill>
                          <a:schemeClr val="tx1"/>
                        </a:solidFill>
                        <a:latin typeface="+mn-lt"/>
                        <a:ea typeface="+mn-ea"/>
                        <a:cs typeface="+mn-cs"/>
                      </a:endParaRPr>
                    </a:p>
                    <a:p>
                      <a:r>
                        <a:rPr kumimoji="0" lang="fr-FR" sz="1800" kern="1200" dirty="0" smtClean="0">
                          <a:solidFill>
                            <a:schemeClr val="tx1"/>
                          </a:solidFill>
                          <a:latin typeface="+mn-lt"/>
                          <a:ea typeface="+mn-ea"/>
                          <a:cs typeface="+mn-cs"/>
                        </a:rPr>
                        <a:t>Quoi ?</a:t>
                      </a:r>
                      <a:endParaRPr lang="fr-FR" dirty="0"/>
                    </a:p>
                  </a:txBody>
                  <a:tcPr>
                    <a:cell3D prstMaterial="dkEdge">
                      <a:bevel/>
                      <a:lightRig rig="flood" dir="t"/>
                    </a:cell3D>
                    <a:solidFill>
                      <a:srgbClr val="969696"/>
                    </a:solidFill>
                  </a:tcPr>
                </a:tc>
                <a:tc>
                  <a:txBody>
                    <a:bodyPr/>
                    <a:lstStyle/>
                    <a:p>
                      <a:endParaRPr lang="fr-FR" dirty="0"/>
                    </a:p>
                  </a:txBody>
                  <a:tcPr>
                    <a:cell3D prstMaterial="dkEdge">
                      <a:bevel/>
                      <a:lightRig rig="flood" dir="t"/>
                    </a:cell3D>
                    <a:solidFill>
                      <a:srgbClr val="969696"/>
                    </a:solidFill>
                  </a:tcPr>
                </a:tc>
                <a:tc>
                  <a:txBody>
                    <a:bodyPr/>
                    <a:lstStyle/>
                    <a:p>
                      <a:endParaRPr lang="fr-FR" dirty="0"/>
                    </a:p>
                  </a:txBody>
                  <a:tcPr>
                    <a:cell3D prstMaterial="dkEdge">
                      <a:bevel/>
                      <a:lightRig rig="flood" dir="t"/>
                    </a:cell3D>
                    <a:solidFill>
                      <a:srgbClr val="969696"/>
                    </a:solidFill>
                  </a:tcPr>
                </a:tc>
              </a:tr>
              <a:tr h="1167122">
                <a:tc>
                  <a:txBody>
                    <a:bodyPr/>
                    <a:lstStyle/>
                    <a:p>
                      <a:r>
                        <a:rPr kumimoji="0" lang="fr-FR" sz="1800" kern="1200" dirty="0" smtClean="0">
                          <a:solidFill>
                            <a:schemeClr val="tx1"/>
                          </a:solidFill>
                          <a:latin typeface="+mn-lt"/>
                          <a:ea typeface="+mn-ea"/>
                          <a:cs typeface="+mn-cs"/>
                        </a:rPr>
                        <a:t>Niveau</a:t>
                      </a:r>
                    </a:p>
                    <a:p>
                      <a:r>
                        <a:rPr kumimoji="0" lang="fr-FR" sz="1800" kern="1200" dirty="0" smtClean="0">
                          <a:solidFill>
                            <a:schemeClr val="tx1"/>
                          </a:solidFill>
                          <a:latin typeface="+mn-lt"/>
                          <a:ea typeface="+mn-ea"/>
                          <a:cs typeface="+mn-cs"/>
                        </a:rPr>
                        <a:t>organisationnel</a:t>
                      </a:r>
                      <a:endParaRPr lang="fr-FR" dirty="0"/>
                    </a:p>
                  </a:txBody>
                  <a:tcPr>
                    <a:cell3D prstMaterial="dkEdge">
                      <a:bevel/>
                      <a:lightRig rig="flood" dir="t"/>
                    </a:cell3D>
                    <a:solidFill>
                      <a:srgbClr val="969696"/>
                    </a:solidFill>
                  </a:tcPr>
                </a:tc>
                <a:tc>
                  <a:txBody>
                    <a:bodyPr/>
                    <a:lstStyle/>
                    <a:p>
                      <a:r>
                        <a:rPr kumimoji="0" lang="fr-FR" sz="1800" kern="1200" dirty="0" smtClean="0">
                          <a:solidFill>
                            <a:schemeClr val="tx1"/>
                          </a:solidFill>
                          <a:latin typeface="+mn-lt"/>
                          <a:ea typeface="+mn-ea"/>
                          <a:cs typeface="+mn-cs"/>
                        </a:rPr>
                        <a:t>Qui ?</a:t>
                      </a:r>
                    </a:p>
                    <a:p>
                      <a:r>
                        <a:rPr kumimoji="0" lang="fr-FR" sz="1800" kern="1200" dirty="0" smtClean="0">
                          <a:solidFill>
                            <a:schemeClr val="tx1"/>
                          </a:solidFill>
                          <a:latin typeface="+mn-lt"/>
                          <a:ea typeface="+mn-ea"/>
                          <a:cs typeface="+mn-cs"/>
                        </a:rPr>
                        <a:t>Quant ?</a:t>
                      </a:r>
                    </a:p>
                    <a:p>
                      <a:r>
                        <a:rPr kumimoji="0" lang="fr-FR" sz="1800" kern="1200" dirty="0" smtClean="0">
                          <a:solidFill>
                            <a:schemeClr val="tx1"/>
                          </a:solidFill>
                          <a:latin typeface="+mn-lt"/>
                          <a:ea typeface="+mn-ea"/>
                          <a:cs typeface="+mn-cs"/>
                        </a:rPr>
                        <a:t>Ou ?</a:t>
                      </a:r>
                    </a:p>
                    <a:p>
                      <a:endParaRPr lang="fr-FR" dirty="0"/>
                    </a:p>
                  </a:txBody>
                  <a:tcPr>
                    <a:cell3D prstMaterial="dkEdge">
                      <a:bevel/>
                      <a:lightRig rig="flood" dir="t"/>
                    </a:cell3D>
                    <a:solidFill>
                      <a:srgbClr val="969696"/>
                    </a:solidFill>
                  </a:tcPr>
                </a:tc>
                <a:tc>
                  <a:txBody>
                    <a:bodyPr/>
                    <a:lstStyle/>
                    <a:p>
                      <a:endParaRPr lang="fr-FR" dirty="0"/>
                    </a:p>
                  </a:txBody>
                  <a:tcPr>
                    <a:cell3D prstMaterial="dkEdge">
                      <a:bevel/>
                      <a:lightRig rig="flood" dir="t"/>
                    </a:cell3D>
                    <a:solidFill>
                      <a:srgbClr val="969696"/>
                    </a:solidFill>
                  </a:tcPr>
                </a:tc>
                <a:tc>
                  <a:txBody>
                    <a:bodyPr/>
                    <a:lstStyle/>
                    <a:p>
                      <a:endParaRPr lang="fr-FR" dirty="0"/>
                    </a:p>
                  </a:txBody>
                  <a:tcPr>
                    <a:cell3D prstMaterial="dkEdge">
                      <a:bevel/>
                      <a:lightRig rig="flood" dir="t"/>
                    </a:cell3D>
                    <a:solidFill>
                      <a:srgbClr val="969696"/>
                    </a:solidFill>
                  </a:tcPr>
                </a:tc>
              </a:tr>
              <a:tr h="897787">
                <a:tc>
                  <a:txBody>
                    <a:bodyPr/>
                    <a:lstStyle/>
                    <a:p>
                      <a:r>
                        <a:rPr kumimoji="0" lang="fr-FR" sz="1800" kern="1200" dirty="0" smtClean="0">
                          <a:solidFill>
                            <a:schemeClr val="tx1"/>
                          </a:solidFill>
                          <a:latin typeface="+mn-lt"/>
                          <a:ea typeface="+mn-ea"/>
                          <a:cs typeface="+mn-cs"/>
                        </a:rPr>
                        <a:t>Niveau</a:t>
                      </a:r>
                    </a:p>
                    <a:p>
                      <a:r>
                        <a:rPr kumimoji="0" lang="fr-FR" sz="1800" kern="1200" dirty="0" smtClean="0">
                          <a:solidFill>
                            <a:schemeClr val="tx1"/>
                          </a:solidFill>
                          <a:latin typeface="+mn-lt"/>
                          <a:ea typeface="+mn-ea"/>
                          <a:cs typeface="+mn-cs"/>
                        </a:rPr>
                        <a:t>Opérationnel</a:t>
                      </a:r>
                    </a:p>
                    <a:p>
                      <a:endParaRPr lang="fr-FR" dirty="0"/>
                    </a:p>
                  </a:txBody>
                  <a:tcPr>
                    <a:cell3D prstMaterial="dkEdge">
                      <a:bevel/>
                      <a:lightRig rig="flood" dir="t"/>
                    </a:cell3D>
                    <a:solidFill>
                      <a:srgbClr val="969696"/>
                    </a:solidFill>
                  </a:tcPr>
                </a:tc>
                <a:tc>
                  <a:txBody>
                    <a:bodyPr/>
                    <a:lstStyle/>
                    <a:p>
                      <a:r>
                        <a:rPr kumimoji="0" lang="fr-FR" sz="1800" kern="1200" dirty="0" smtClean="0">
                          <a:solidFill>
                            <a:schemeClr val="tx1"/>
                          </a:solidFill>
                          <a:latin typeface="+mn-lt"/>
                          <a:ea typeface="+mn-ea"/>
                          <a:cs typeface="+mn-cs"/>
                        </a:rPr>
                        <a:t>Comment ?</a:t>
                      </a:r>
                      <a:endParaRPr lang="fr-FR" dirty="0"/>
                    </a:p>
                  </a:txBody>
                  <a:tcPr>
                    <a:cell3D prstMaterial="dkEdge">
                      <a:bevel/>
                      <a:lightRig rig="flood" dir="t"/>
                    </a:cell3D>
                    <a:solidFill>
                      <a:srgbClr val="969696"/>
                    </a:solidFill>
                  </a:tcPr>
                </a:tc>
                <a:tc>
                  <a:txBody>
                    <a:bodyPr/>
                    <a:lstStyle/>
                    <a:p>
                      <a:endParaRPr lang="fr-FR" dirty="0"/>
                    </a:p>
                  </a:txBody>
                  <a:tcPr>
                    <a:cell3D prstMaterial="dkEdge">
                      <a:bevel/>
                      <a:lightRig rig="flood" dir="t"/>
                    </a:cell3D>
                    <a:solidFill>
                      <a:srgbClr val="969696"/>
                    </a:solidFill>
                  </a:tcPr>
                </a:tc>
                <a:tc>
                  <a:txBody>
                    <a:bodyPr/>
                    <a:lstStyle/>
                    <a:p>
                      <a:endParaRPr lang="fr-FR" dirty="0"/>
                    </a:p>
                  </a:txBody>
                  <a:tcPr>
                    <a:cell3D prstMaterial="dkEdge">
                      <a:bevel/>
                      <a:lightRig rig="flood" dir="t"/>
                    </a:cell3D>
                    <a:solidFill>
                      <a:srgbClr val="969696"/>
                    </a:solidFill>
                  </a:tcPr>
                </a:tc>
              </a:tr>
            </a:tbl>
          </a:graphicData>
        </a:graphic>
      </p:graphicFrame>
      <p:sp>
        <p:nvSpPr>
          <p:cNvPr id="5" name="Rectangle 4"/>
          <p:cNvSpPr/>
          <p:nvPr/>
        </p:nvSpPr>
        <p:spPr>
          <a:xfrm>
            <a:off x="5000628" y="3143248"/>
            <a:ext cx="857256"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smtClean="0"/>
              <a:t>MCD</a:t>
            </a:r>
            <a:endParaRPr lang="fr-FR" dirty="0"/>
          </a:p>
        </p:txBody>
      </p:sp>
      <p:sp>
        <p:nvSpPr>
          <p:cNvPr id="8" name="Rectangle 7"/>
          <p:cNvSpPr/>
          <p:nvPr/>
        </p:nvSpPr>
        <p:spPr>
          <a:xfrm>
            <a:off x="6215074" y="3143248"/>
            <a:ext cx="857256"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smtClean="0"/>
              <a:t>MCT</a:t>
            </a:r>
            <a:endParaRPr lang="fr-FR" dirty="0"/>
          </a:p>
        </p:txBody>
      </p:sp>
      <p:sp>
        <p:nvSpPr>
          <p:cNvPr id="9" name="Rectangle 8"/>
          <p:cNvSpPr/>
          <p:nvPr/>
        </p:nvSpPr>
        <p:spPr>
          <a:xfrm>
            <a:off x="5000628" y="4357694"/>
            <a:ext cx="857256"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smtClean="0"/>
              <a:t>MLD</a:t>
            </a:r>
            <a:endParaRPr lang="fr-FR" dirty="0"/>
          </a:p>
        </p:txBody>
      </p:sp>
      <p:sp>
        <p:nvSpPr>
          <p:cNvPr id="10" name="Rectangle 9"/>
          <p:cNvSpPr/>
          <p:nvPr/>
        </p:nvSpPr>
        <p:spPr>
          <a:xfrm>
            <a:off x="6286512" y="4357694"/>
            <a:ext cx="857256"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smtClean="0"/>
              <a:t>MOT</a:t>
            </a:r>
            <a:endParaRPr lang="fr-FR" dirty="0"/>
          </a:p>
        </p:txBody>
      </p:sp>
      <p:sp>
        <p:nvSpPr>
          <p:cNvPr id="11" name="Rectangle 10"/>
          <p:cNvSpPr/>
          <p:nvPr/>
        </p:nvSpPr>
        <p:spPr>
          <a:xfrm>
            <a:off x="5000628" y="5357826"/>
            <a:ext cx="857256"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smtClean="0"/>
              <a:t>MPD</a:t>
            </a:r>
            <a:endParaRPr lang="fr-FR" dirty="0"/>
          </a:p>
        </p:txBody>
      </p:sp>
      <p:sp>
        <p:nvSpPr>
          <p:cNvPr id="12" name="Rectangle 11"/>
          <p:cNvSpPr/>
          <p:nvPr/>
        </p:nvSpPr>
        <p:spPr>
          <a:xfrm>
            <a:off x="6286512" y="5357826"/>
            <a:ext cx="857256" cy="428628"/>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r-FR" dirty="0" smtClean="0"/>
              <a:t>MPT</a:t>
            </a:r>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1000"/>
                                        <p:tgtEl>
                                          <p:spTgt spid="4"/>
                                        </p:tgtEl>
                                      </p:cBhvr>
                                    </p:animEffect>
                                  </p:childTnLst>
                                </p:cTn>
                              </p:par>
                              <p:par>
                                <p:cTn id="12" presetID="5" presetClass="entr" presetSubtype="10" fill="hold" grpId="0" nodeType="with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2000"/>
                                        <p:tgtEl>
                                          <p:spTgt spid="5"/>
                                        </p:tgtEl>
                                      </p:cBhvr>
                                    </p:animEffect>
                                  </p:childTnLst>
                                </p:cTn>
                              </p:par>
                              <p:par>
                                <p:cTn id="15" presetID="5" presetClass="entr" presetSubtype="10" fill="hold" grpId="0" nodeType="withEffect">
                                  <p:stCondLst>
                                    <p:cond delay="50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2000"/>
                                        <p:tgtEl>
                                          <p:spTgt spid="8"/>
                                        </p:tgtEl>
                                      </p:cBhvr>
                                    </p:animEffect>
                                  </p:childTnLst>
                                </p:cTn>
                              </p:par>
                              <p:par>
                                <p:cTn id="18" presetID="5" presetClass="entr" presetSubtype="10"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Effect transition="in" filter="checkerboard(across)">
                                      <p:cBhvr>
                                        <p:cTn id="20" dur="2000"/>
                                        <p:tgtEl>
                                          <p:spTgt spid="9"/>
                                        </p:tgtEl>
                                      </p:cBhvr>
                                    </p:animEffect>
                                  </p:childTnLst>
                                </p:cTn>
                              </p:par>
                              <p:par>
                                <p:cTn id="21" presetID="5" presetClass="entr" presetSubtype="10" fill="hold" grpId="0" nodeType="withEffect">
                                  <p:stCondLst>
                                    <p:cond delay="500"/>
                                  </p:stCondLst>
                                  <p:childTnLst>
                                    <p:set>
                                      <p:cBhvr>
                                        <p:cTn id="22" dur="1" fill="hold">
                                          <p:stCondLst>
                                            <p:cond delay="0"/>
                                          </p:stCondLst>
                                        </p:cTn>
                                        <p:tgtEl>
                                          <p:spTgt spid="10"/>
                                        </p:tgtEl>
                                        <p:attrNameLst>
                                          <p:attrName>style.visibility</p:attrName>
                                        </p:attrNameLst>
                                      </p:cBhvr>
                                      <p:to>
                                        <p:strVal val="visible"/>
                                      </p:to>
                                    </p:set>
                                    <p:animEffect transition="in" filter="checkerboard(across)">
                                      <p:cBhvr>
                                        <p:cTn id="23" dur="2000"/>
                                        <p:tgtEl>
                                          <p:spTgt spid="10"/>
                                        </p:tgtEl>
                                      </p:cBhvr>
                                    </p:animEffect>
                                  </p:childTnLst>
                                </p:cTn>
                              </p:par>
                              <p:par>
                                <p:cTn id="24" presetID="5" presetClass="entr" presetSubtype="10" fill="hold" grpId="0" nodeType="withEffect">
                                  <p:stCondLst>
                                    <p:cond delay="500"/>
                                  </p:stCondLst>
                                  <p:childTnLst>
                                    <p:set>
                                      <p:cBhvr>
                                        <p:cTn id="25" dur="1" fill="hold">
                                          <p:stCondLst>
                                            <p:cond delay="0"/>
                                          </p:stCondLst>
                                        </p:cTn>
                                        <p:tgtEl>
                                          <p:spTgt spid="11"/>
                                        </p:tgtEl>
                                        <p:attrNameLst>
                                          <p:attrName>style.visibility</p:attrName>
                                        </p:attrNameLst>
                                      </p:cBhvr>
                                      <p:to>
                                        <p:strVal val="visible"/>
                                      </p:to>
                                    </p:set>
                                    <p:animEffect transition="in" filter="checkerboard(across)">
                                      <p:cBhvr>
                                        <p:cTn id="26" dur="2000"/>
                                        <p:tgtEl>
                                          <p:spTgt spid="11"/>
                                        </p:tgtEl>
                                      </p:cBhvr>
                                    </p:animEffect>
                                  </p:childTnLst>
                                </p:cTn>
                              </p:par>
                              <p:par>
                                <p:cTn id="27" presetID="5" presetClass="entr" presetSubtype="10" fill="hold" grpId="0" nodeType="withEffect">
                                  <p:stCondLst>
                                    <p:cond delay="500"/>
                                  </p:stCondLst>
                                  <p:childTnLst>
                                    <p:set>
                                      <p:cBhvr>
                                        <p:cTn id="28" dur="1" fill="hold">
                                          <p:stCondLst>
                                            <p:cond delay="0"/>
                                          </p:stCondLst>
                                        </p:cTn>
                                        <p:tgtEl>
                                          <p:spTgt spid="12"/>
                                        </p:tgtEl>
                                        <p:attrNameLst>
                                          <p:attrName>style.visibility</p:attrName>
                                        </p:attrNameLst>
                                      </p:cBhvr>
                                      <p:to>
                                        <p:strVal val="visible"/>
                                      </p:to>
                                    </p:set>
                                    <p:animEffect transition="in" filter="checkerboard(across)">
                                      <p:cBhvr>
                                        <p:cTn id="2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8" grpId="0" animBg="1"/>
      <p:bldP spid="9" grpId="0" animBg="1"/>
      <p:bldP spid="10" grpId="0" animBg="1"/>
      <p:bldP spid="11" grpId="0" animBg="1"/>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214290"/>
            <a:ext cx="7851648" cy="485764"/>
          </a:xfrm>
        </p:spPr>
        <p:txBody>
          <a:bodyPr>
            <a:normAutofit fontScale="90000"/>
          </a:bodyPr>
          <a:lstStyle/>
          <a:p>
            <a:pPr algn="ctr"/>
            <a:r>
              <a:rPr lang="fr-FR" sz="3600" dirty="0" smtClean="0">
                <a:solidFill>
                  <a:schemeClr val="accent2">
                    <a:lumMod val="75000"/>
                  </a:schemeClr>
                </a:solidFill>
              </a:rPr>
              <a:t>Etablissement de MCD : </a:t>
            </a:r>
            <a:endParaRPr lang="fr-FR" sz="3600" dirty="0">
              <a:solidFill>
                <a:schemeClr val="accent2">
                  <a:lumMod val="75000"/>
                </a:schemeClr>
              </a:solidFill>
            </a:endParaRPr>
          </a:p>
        </p:txBody>
      </p:sp>
      <p:sp>
        <p:nvSpPr>
          <p:cNvPr id="4" name="Rectangle 3"/>
          <p:cNvSpPr/>
          <p:nvPr/>
        </p:nvSpPr>
        <p:spPr>
          <a:xfrm>
            <a:off x="6572264" y="500042"/>
            <a:ext cx="928694"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Willaya</a:t>
            </a:r>
          </a:p>
          <a:p>
            <a:pPr algn="ctr"/>
            <a:endParaRPr lang="fr-FR" sz="1050" dirty="0" smtClean="0"/>
          </a:p>
          <a:p>
            <a:pPr algn="ctr"/>
            <a:r>
              <a:rPr lang="fr-FR" sz="1050" dirty="0" smtClean="0"/>
              <a:t>N° Willaya</a:t>
            </a:r>
          </a:p>
          <a:p>
            <a:pPr algn="ctr"/>
            <a:r>
              <a:rPr lang="fr-FR" sz="1400" dirty="0" smtClean="0"/>
              <a:t>  </a:t>
            </a:r>
          </a:p>
          <a:p>
            <a:pPr algn="ctr"/>
            <a:endParaRPr lang="fr-FR" sz="1400" dirty="0"/>
          </a:p>
        </p:txBody>
      </p:sp>
      <p:sp>
        <p:nvSpPr>
          <p:cNvPr id="5" name="Ellipse 4"/>
          <p:cNvSpPr/>
          <p:nvPr/>
        </p:nvSpPr>
        <p:spPr>
          <a:xfrm>
            <a:off x="5072066" y="928670"/>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Appartient</a:t>
            </a:r>
          </a:p>
          <a:p>
            <a:pPr algn="ctr"/>
            <a:endParaRPr lang="fr-FR" sz="1400" dirty="0" smtClean="0"/>
          </a:p>
          <a:p>
            <a:pPr algn="ctr"/>
            <a:endParaRPr lang="fr-FR" sz="1400" dirty="0"/>
          </a:p>
        </p:txBody>
      </p:sp>
      <p:cxnSp>
        <p:nvCxnSpPr>
          <p:cNvPr id="7" name="Connecteur droit 6"/>
          <p:cNvCxnSpPr>
            <a:stCxn id="5" idx="2"/>
            <a:endCxn id="5" idx="6"/>
          </p:cNvCxnSpPr>
          <p:nvPr/>
        </p:nvCxnSpPr>
        <p:spPr>
          <a:xfrm rot="10800000" flipH="1">
            <a:off x="5072066" y="1214422"/>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9" name="Connecteur droit 8"/>
          <p:cNvCxnSpPr/>
          <p:nvPr/>
        </p:nvCxnSpPr>
        <p:spPr>
          <a:xfrm>
            <a:off x="6572264" y="785794"/>
            <a:ext cx="928694" cy="1588"/>
          </a:xfrm>
          <a:prstGeom prst="line">
            <a:avLst/>
          </a:prstGeom>
        </p:spPr>
        <p:style>
          <a:lnRef idx="1">
            <a:schemeClr val="accent4"/>
          </a:lnRef>
          <a:fillRef idx="0">
            <a:schemeClr val="accent4"/>
          </a:fillRef>
          <a:effectRef idx="0">
            <a:schemeClr val="accent4"/>
          </a:effectRef>
          <a:fontRef idx="minor">
            <a:schemeClr val="tx1"/>
          </a:fontRef>
        </p:style>
      </p:cxnSp>
      <p:sp>
        <p:nvSpPr>
          <p:cNvPr id="44" name="Rectangle 43"/>
          <p:cNvSpPr/>
          <p:nvPr/>
        </p:nvSpPr>
        <p:spPr>
          <a:xfrm>
            <a:off x="6715140" y="1785926"/>
            <a:ext cx="1000132"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Décède </a:t>
            </a:r>
          </a:p>
          <a:p>
            <a:pPr algn="ctr"/>
            <a:endParaRPr lang="fr-FR" sz="1050" dirty="0" smtClean="0"/>
          </a:p>
          <a:p>
            <a:pPr algn="ctr"/>
            <a:r>
              <a:rPr lang="fr-FR" sz="1050" dirty="0" smtClean="0"/>
              <a:t>N°dossier-</a:t>
            </a:r>
            <a:r>
              <a:rPr lang="fr-FR" sz="1050" dirty="0" err="1" smtClean="0"/>
              <a:t>déc</a:t>
            </a:r>
            <a:endParaRPr lang="fr-FR" sz="1050" dirty="0" smtClean="0"/>
          </a:p>
          <a:p>
            <a:pPr algn="ctr"/>
            <a:r>
              <a:rPr lang="fr-FR" sz="1400" dirty="0" smtClean="0"/>
              <a:t>  </a:t>
            </a:r>
          </a:p>
          <a:p>
            <a:pPr algn="ctr"/>
            <a:endParaRPr lang="fr-FR" sz="1400" dirty="0"/>
          </a:p>
        </p:txBody>
      </p:sp>
      <p:sp>
        <p:nvSpPr>
          <p:cNvPr id="45" name="Rectangle 44"/>
          <p:cNvSpPr/>
          <p:nvPr/>
        </p:nvSpPr>
        <p:spPr>
          <a:xfrm>
            <a:off x="3214678" y="2000240"/>
            <a:ext cx="928694"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Pension</a:t>
            </a:r>
          </a:p>
          <a:p>
            <a:pPr algn="ctr"/>
            <a:endParaRPr lang="fr-FR" sz="1050" dirty="0" smtClean="0"/>
          </a:p>
          <a:p>
            <a:pPr algn="ctr"/>
            <a:r>
              <a:rPr lang="fr-FR" sz="1050" dirty="0" smtClean="0"/>
              <a:t>N° liquide</a:t>
            </a:r>
          </a:p>
          <a:p>
            <a:pPr algn="ctr"/>
            <a:r>
              <a:rPr lang="fr-FR" sz="1400" dirty="0" smtClean="0"/>
              <a:t>  </a:t>
            </a:r>
          </a:p>
          <a:p>
            <a:pPr algn="ctr"/>
            <a:endParaRPr lang="fr-FR" sz="1400" dirty="0"/>
          </a:p>
        </p:txBody>
      </p:sp>
      <p:sp>
        <p:nvSpPr>
          <p:cNvPr id="46" name="Rectangle 45"/>
          <p:cNvSpPr/>
          <p:nvPr/>
        </p:nvSpPr>
        <p:spPr>
          <a:xfrm>
            <a:off x="642910" y="571480"/>
            <a:ext cx="928694"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A. Droit</a:t>
            </a:r>
          </a:p>
          <a:p>
            <a:pPr algn="ctr"/>
            <a:endParaRPr lang="fr-FR" sz="1050" dirty="0" smtClean="0"/>
          </a:p>
          <a:p>
            <a:pPr algn="ctr"/>
            <a:r>
              <a:rPr lang="fr-FR" sz="1050" dirty="0" smtClean="0"/>
              <a:t>N° dossier </a:t>
            </a:r>
          </a:p>
          <a:p>
            <a:pPr algn="ctr"/>
            <a:r>
              <a:rPr lang="fr-FR" sz="1400" dirty="0" smtClean="0"/>
              <a:t>  </a:t>
            </a:r>
          </a:p>
          <a:p>
            <a:pPr algn="ctr"/>
            <a:endParaRPr lang="fr-FR" sz="1400" dirty="0"/>
          </a:p>
        </p:txBody>
      </p:sp>
      <p:sp>
        <p:nvSpPr>
          <p:cNvPr id="47" name="Rectangle 46"/>
          <p:cNvSpPr/>
          <p:nvPr/>
        </p:nvSpPr>
        <p:spPr>
          <a:xfrm>
            <a:off x="6715140" y="3857628"/>
            <a:ext cx="857256" cy="1000132"/>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Période d’activité</a:t>
            </a:r>
          </a:p>
          <a:p>
            <a:pPr algn="ctr"/>
            <a:endParaRPr lang="fr-FR" sz="1050" dirty="0" smtClean="0"/>
          </a:p>
          <a:p>
            <a:pPr algn="ctr"/>
            <a:r>
              <a:rPr lang="fr-FR" sz="1050" dirty="0" smtClean="0"/>
              <a:t>N° Période </a:t>
            </a:r>
          </a:p>
          <a:p>
            <a:pPr algn="ctr"/>
            <a:r>
              <a:rPr lang="fr-FR" sz="1400" dirty="0" smtClean="0"/>
              <a:t>  </a:t>
            </a:r>
          </a:p>
          <a:p>
            <a:pPr algn="ctr"/>
            <a:endParaRPr lang="fr-FR" sz="1400" dirty="0"/>
          </a:p>
        </p:txBody>
      </p:sp>
      <p:sp>
        <p:nvSpPr>
          <p:cNvPr id="49" name="Rectangle 48"/>
          <p:cNvSpPr/>
          <p:nvPr/>
        </p:nvSpPr>
        <p:spPr>
          <a:xfrm>
            <a:off x="3714744" y="642918"/>
            <a:ext cx="1000132"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Commune</a:t>
            </a:r>
          </a:p>
          <a:p>
            <a:pPr algn="ctr"/>
            <a:endParaRPr lang="fr-FR" sz="1050" dirty="0" smtClean="0"/>
          </a:p>
          <a:p>
            <a:pPr algn="ctr"/>
            <a:r>
              <a:rPr lang="fr-FR" sz="1050" dirty="0" smtClean="0"/>
              <a:t>N° commune</a:t>
            </a:r>
          </a:p>
          <a:p>
            <a:pPr algn="ctr"/>
            <a:r>
              <a:rPr lang="fr-FR" sz="1400" dirty="0" smtClean="0"/>
              <a:t>  </a:t>
            </a:r>
          </a:p>
          <a:p>
            <a:pPr algn="ctr"/>
            <a:endParaRPr lang="fr-FR" sz="1400" dirty="0"/>
          </a:p>
        </p:txBody>
      </p:sp>
      <p:sp>
        <p:nvSpPr>
          <p:cNvPr id="50" name="Rectangle 49"/>
          <p:cNvSpPr/>
          <p:nvPr/>
        </p:nvSpPr>
        <p:spPr>
          <a:xfrm>
            <a:off x="714348" y="3000372"/>
            <a:ext cx="857256" cy="1071570"/>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Enfant mineur</a:t>
            </a:r>
          </a:p>
          <a:p>
            <a:pPr algn="ctr"/>
            <a:endParaRPr lang="fr-FR" sz="1050" dirty="0" smtClean="0"/>
          </a:p>
          <a:p>
            <a:pPr algn="ctr"/>
            <a:r>
              <a:rPr lang="fr-FR" sz="1050" dirty="0" smtClean="0"/>
              <a:t>N° enfant</a:t>
            </a:r>
          </a:p>
          <a:p>
            <a:pPr algn="ctr"/>
            <a:r>
              <a:rPr lang="fr-FR" sz="1400" dirty="0" smtClean="0"/>
              <a:t>  </a:t>
            </a:r>
          </a:p>
          <a:p>
            <a:pPr algn="ctr"/>
            <a:endParaRPr lang="fr-FR" sz="1400" dirty="0"/>
          </a:p>
        </p:txBody>
      </p:sp>
      <p:sp>
        <p:nvSpPr>
          <p:cNvPr id="51" name="Ellipse 50"/>
          <p:cNvSpPr/>
          <p:nvPr/>
        </p:nvSpPr>
        <p:spPr>
          <a:xfrm>
            <a:off x="857224" y="2071678"/>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Possède 1</a:t>
            </a:r>
          </a:p>
          <a:p>
            <a:pPr algn="ctr"/>
            <a:endParaRPr lang="fr-FR" sz="1400" dirty="0" smtClean="0"/>
          </a:p>
          <a:p>
            <a:pPr algn="ctr"/>
            <a:endParaRPr lang="fr-FR" sz="1400" dirty="0"/>
          </a:p>
        </p:txBody>
      </p:sp>
      <p:sp>
        <p:nvSpPr>
          <p:cNvPr id="52" name="Ellipse 51"/>
          <p:cNvSpPr/>
          <p:nvPr/>
        </p:nvSpPr>
        <p:spPr>
          <a:xfrm>
            <a:off x="2000232" y="928670"/>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Habite 1 </a:t>
            </a:r>
          </a:p>
          <a:p>
            <a:pPr algn="ctr"/>
            <a:endParaRPr lang="fr-FR" sz="1400" dirty="0" smtClean="0"/>
          </a:p>
          <a:p>
            <a:pPr algn="ctr"/>
            <a:endParaRPr lang="fr-FR" sz="1400" dirty="0"/>
          </a:p>
        </p:txBody>
      </p:sp>
      <p:sp>
        <p:nvSpPr>
          <p:cNvPr id="53" name="Ellipse 52"/>
          <p:cNvSpPr/>
          <p:nvPr/>
        </p:nvSpPr>
        <p:spPr>
          <a:xfrm>
            <a:off x="4786314" y="2143116"/>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Habite 2</a:t>
            </a:r>
          </a:p>
          <a:p>
            <a:pPr algn="ctr"/>
            <a:endParaRPr lang="fr-FR" sz="1400" dirty="0" smtClean="0"/>
          </a:p>
          <a:p>
            <a:pPr algn="ctr"/>
            <a:endParaRPr lang="fr-FR" sz="1400" dirty="0"/>
          </a:p>
        </p:txBody>
      </p:sp>
      <p:sp>
        <p:nvSpPr>
          <p:cNvPr id="54" name="Ellipse 53"/>
          <p:cNvSpPr/>
          <p:nvPr/>
        </p:nvSpPr>
        <p:spPr>
          <a:xfrm>
            <a:off x="4929190" y="2928934"/>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Possède 3 </a:t>
            </a:r>
          </a:p>
          <a:p>
            <a:pPr algn="ctr"/>
            <a:endParaRPr lang="fr-FR" sz="1400" dirty="0" smtClean="0"/>
          </a:p>
          <a:p>
            <a:pPr algn="ctr"/>
            <a:endParaRPr lang="fr-FR" sz="1400" dirty="0"/>
          </a:p>
        </p:txBody>
      </p:sp>
      <p:sp>
        <p:nvSpPr>
          <p:cNvPr id="55" name="Ellipse 54"/>
          <p:cNvSpPr/>
          <p:nvPr/>
        </p:nvSpPr>
        <p:spPr>
          <a:xfrm>
            <a:off x="6500826" y="3143248"/>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Possède 4 </a:t>
            </a:r>
          </a:p>
          <a:p>
            <a:pPr algn="ctr"/>
            <a:endParaRPr lang="fr-FR" sz="1400" dirty="0" smtClean="0"/>
          </a:p>
          <a:p>
            <a:pPr algn="ctr"/>
            <a:endParaRPr lang="fr-FR" sz="1400" dirty="0"/>
          </a:p>
        </p:txBody>
      </p:sp>
      <p:sp>
        <p:nvSpPr>
          <p:cNvPr id="56" name="Ellipse 55"/>
          <p:cNvSpPr/>
          <p:nvPr/>
        </p:nvSpPr>
        <p:spPr>
          <a:xfrm>
            <a:off x="3571868" y="3214686"/>
            <a:ext cx="1143008"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Salair  </a:t>
            </a:r>
          </a:p>
          <a:p>
            <a:pPr algn="ctr"/>
            <a:endParaRPr lang="fr-FR" sz="1400" dirty="0" smtClean="0"/>
          </a:p>
          <a:p>
            <a:pPr algn="ctr"/>
            <a:endParaRPr lang="fr-FR" sz="1400" dirty="0"/>
          </a:p>
        </p:txBody>
      </p:sp>
      <p:sp>
        <p:nvSpPr>
          <p:cNvPr id="57" name="Ellipse 56"/>
          <p:cNvSpPr/>
          <p:nvPr/>
        </p:nvSpPr>
        <p:spPr>
          <a:xfrm>
            <a:off x="3500430" y="5143512"/>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Accepter </a:t>
            </a:r>
          </a:p>
          <a:p>
            <a:pPr algn="ctr"/>
            <a:endParaRPr lang="fr-FR" sz="1400" dirty="0" smtClean="0"/>
          </a:p>
          <a:p>
            <a:pPr algn="ctr"/>
            <a:endParaRPr lang="fr-FR" sz="1400" dirty="0"/>
          </a:p>
        </p:txBody>
      </p:sp>
      <p:sp>
        <p:nvSpPr>
          <p:cNvPr id="58" name="Ellipse 57"/>
          <p:cNvSpPr/>
          <p:nvPr/>
        </p:nvSpPr>
        <p:spPr>
          <a:xfrm>
            <a:off x="6572264" y="5000636"/>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Chez </a:t>
            </a:r>
          </a:p>
          <a:p>
            <a:pPr algn="ctr"/>
            <a:endParaRPr lang="fr-FR" sz="1400" dirty="0" smtClean="0"/>
          </a:p>
          <a:p>
            <a:pPr algn="ctr"/>
            <a:endParaRPr lang="fr-FR" sz="1400" dirty="0"/>
          </a:p>
        </p:txBody>
      </p:sp>
      <p:sp>
        <p:nvSpPr>
          <p:cNvPr id="59" name="Rectangle 58"/>
          <p:cNvSpPr/>
          <p:nvPr/>
        </p:nvSpPr>
        <p:spPr>
          <a:xfrm>
            <a:off x="6715140" y="5786454"/>
            <a:ext cx="1000132" cy="1000132"/>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Employeur</a:t>
            </a:r>
          </a:p>
          <a:p>
            <a:pPr algn="ctr"/>
            <a:endParaRPr lang="fr-FR" sz="1050" dirty="0" smtClean="0"/>
          </a:p>
          <a:p>
            <a:pPr algn="ctr"/>
            <a:r>
              <a:rPr lang="fr-FR" sz="1050" dirty="0" smtClean="0"/>
              <a:t>N° dossier-</a:t>
            </a:r>
            <a:r>
              <a:rPr lang="fr-FR" sz="1050" dirty="0" err="1" smtClean="0"/>
              <a:t>déc</a:t>
            </a:r>
            <a:r>
              <a:rPr lang="fr-FR" sz="1050" dirty="0" smtClean="0"/>
              <a:t> </a:t>
            </a:r>
          </a:p>
          <a:p>
            <a:pPr algn="ctr"/>
            <a:r>
              <a:rPr lang="fr-FR" sz="1400" dirty="0" smtClean="0"/>
              <a:t>  </a:t>
            </a:r>
          </a:p>
          <a:p>
            <a:pPr algn="ctr"/>
            <a:endParaRPr lang="fr-FR" sz="1400" dirty="0"/>
          </a:p>
        </p:txBody>
      </p:sp>
      <p:sp>
        <p:nvSpPr>
          <p:cNvPr id="60" name="Rectangle 59"/>
          <p:cNvSpPr/>
          <p:nvPr/>
        </p:nvSpPr>
        <p:spPr>
          <a:xfrm>
            <a:off x="3643306" y="5857892"/>
            <a:ext cx="928694"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Reprise </a:t>
            </a:r>
          </a:p>
          <a:p>
            <a:pPr algn="ctr"/>
            <a:endParaRPr lang="fr-FR" sz="1050" dirty="0" smtClean="0"/>
          </a:p>
          <a:p>
            <a:pPr algn="ctr"/>
            <a:r>
              <a:rPr lang="fr-FR" sz="1050" dirty="0" smtClean="0"/>
              <a:t>N° reprise </a:t>
            </a:r>
          </a:p>
          <a:p>
            <a:pPr algn="ctr"/>
            <a:r>
              <a:rPr lang="fr-FR" sz="1400" dirty="0" smtClean="0"/>
              <a:t>  </a:t>
            </a:r>
          </a:p>
          <a:p>
            <a:pPr algn="ctr"/>
            <a:endParaRPr lang="fr-FR" sz="1400" dirty="0"/>
          </a:p>
        </p:txBody>
      </p:sp>
      <p:sp>
        <p:nvSpPr>
          <p:cNvPr id="61" name="Rectangle 60"/>
          <p:cNvSpPr/>
          <p:nvPr/>
        </p:nvSpPr>
        <p:spPr>
          <a:xfrm>
            <a:off x="642910" y="5429264"/>
            <a:ext cx="928694"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err="1" smtClean="0"/>
              <a:t>Titure</a:t>
            </a:r>
            <a:endParaRPr lang="fr-FR" sz="1050" dirty="0" smtClean="0"/>
          </a:p>
          <a:p>
            <a:pPr algn="ctr"/>
            <a:endParaRPr lang="fr-FR" sz="1050" dirty="0" smtClean="0"/>
          </a:p>
          <a:p>
            <a:pPr algn="ctr"/>
            <a:r>
              <a:rPr lang="fr-FR" sz="1050" dirty="0" smtClean="0"/>
              <a:t>N° Tit </a:t>
            </a:r>
          </a:p>
          <a:p>
            <a:pPr algn="ctr"/>
            <a:r>
              <a:rPr lang="fr-FR" sz="1400" dirty="0" smtClean="0"/>
              <a:t>  </a:t>
            </a:r>
          </a:p>
          <a:p>
            <a:pPr algn="ctr"/>
            <a:endParaRPr lang="fr-FR" sz="1400" dirty="0"/>
          </a:p>
        </p:txBody>
      </p:sp>
      <p:sp>
        <p:nvSpPr>
          <p:cNvPr id="63" name="Ellipse 62"/>
          <p:cNvSpPr/>
          <p:nvPr/>
        </p:nvSpPr>
        <p:spPr>
          <a:xfrm>
            <a:off x="500034" y="4357694"/>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Possède 5 </a:t>
            </a:r>
          </a:p>
          <a:p>
            <a:pPr algn="ctr"/>
            <a:endParaRPr lang="fr-FR" sz="1400" dirty="0" smtClean="0"/>
          </a:p>
          <a:p>
            <a:pPr algn="ctr"/>
            <a:endParaRPr lang="fr-FR" sz="1400" dirty="0"/>
          </a:p>
        </p:txBody>
      </p:sp>
      <p:cxnSp>
        <p:nvCxnSpPr>
          <p:cNvPr id="65" name="Connecteur droit 64"/>
          <p:cNvCxnSpPr/>
          <p:nvPr/>
        </p:nvCxnSpPr>
        <p:spPr>
          <a:xfrm>
            <a:off x="642910" y="857232"/>
            <a:ext cx="928694"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67" name="Connecteur droit 66"/>
          <p:cNvCxnSpPr>
            <a:stCxn id="52" idx="6"/>
          </p:cNvCxnSpPr>
          <p:nvPr/>
        </p:nvCxnSpPr>
        <p:spPr>
          <a:xfrm>
            <a:off x="3214678" y="1214422"/>
            <a:ext cx="500066" cy="1588"/>
          </a:xfrm>
          <a:prstGeom prst="line">
            <a:avLst/>
          </a:prstGeom>
        </p:spPr>
        <p:style>
          <a:lnRef idx="3">
            <a:schemeClr val="dk1"/>
          </a:lnRef>
          <a:fillRef idx="0">
            <a:schemeClr val="dk1"/>
          </a:fillRef>
          <a:effectRef idx="2">
            <a:schemeClr val="dk1"/>
          </a:effectRef>
          <a:fontRef idx="minor">
            <a:schemeClr val="tx1"/>
          </a:fontRef>
        </p:style>
      </p:cxnSp>
      <p:cxnSp>
        <p:nvCxnSpPr>
          <p:cNvPr id="70" name="Connecteur droit 69"/>
          <p:cNvCxnSpPr/>
          <p:nvPr/>
        </p:nvCxnSpPr>
        <p:spPr>
          <a:xfrm>
            <a:off x="3714744" y="857232"/>
            <a:ext cx="1000132" cy="1588"/>
          </a:xfrm>
          <a:prstGeom prst="line">
            <a:avLst/>
          </a:prstGeom>
        </p:spPr>
        <p:style>
          <a:lnRef idx="1">
            <a:schemeClr val="accent4"/>
          </a:lnRef>
          <a:fillRef idx="0">
            <a:schemeClr val="accent4"/>
          </a:fillRef>
          <a:effectRef idx="0">
            <a:schemeClr val="accent4"/>
          </a:effectRef>
          <a:fontRef idx="minor">
            <a:schemeClr val="tx1"/>
          </a:fontRef>
        </p:style>
      </p:cxnSp>
      <p:sp>
        <p:nvSpPr>
          <p:cNvPr id="71" name="Ellipse 70"/>
          <p:cNvSpPr/>
          <p:nvPr/>
        </p:nvSpPr>
        <p:spPr>
          <a:xfrm>
            <a:off x="1928794" y="3286124"/>
            <a:ext cx="1214446"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sz="1050" dirty="0" smtClean="0"/>
          </a:p>
          <a:p>
            <a:pPr algn="ctr"/>
            <a:r>
              <a:rPr lang="fr-FR" sz="1050" dirty="0" smtClean="0"/>
              <a:t>Possède 2 </a:t>
            </a:r>
          </a:p>
          <a:p>
            <a:pPr algn="ctr"/>
            <a:endParaRPr lang="fr-FR" sz="1400" dirty="0" smtClean="0"/>
          </a:p>
          <a:p>
            <a:pPr algn="ctr"/>
            <a:endParaRPr lang="fr-FR" sz="1400" dirty="0"/>
          </a:p>
        </p:txBody>
      </p:sp>
      <p:sp>
        <p:nvSpPr>
          <p:cNvPr id="72" name="Rectangle 71"/>
          <p:cNvSpPr/>
          <p:nvPr/>
        </p:nvSpPr>
        <p:spPr>
          <a:xfrm>
            <a:off x="3643306" y="4071942"/>
            <a:ext cx="928694" cy="928694"/>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3"/>
          </a:lnRef>
          <a:fillRef idx="2">
            <a:schemeClr val="accent3"/>
          </a:fillRef>
          <a:effectRef idx="1">
            <a:schemeClr val="accent3"/>
          </a:effectRef>
          <a:fontRef idx="minor">
            <a:schemeClr val="dk1"/>
          </a:fontRef>
        </p:style>
        <p:txBody>
          <a:bodyPr rtlCol="0" anchor="ctr"/>
          <a:lstStyle/>
          <a:p>
            <a:pPr algn="ctr"/>
            <a:r>
              <a:rPr lang="fr-FR" sz="1050" dirty="0" smtClean="0"/>
              <a:t>Suspension</a:t>
            </a:r>
          </a:p>
          <a:p>
            <a:pPr algn="ctr"/>
            <a:endParaRPr lang="fr-FR" sz="1050" dirty="0" smtClean="0"/>
          </a:p>
          <a:p>
            <a:pPr algn="ctr"/>
            <a:r>
              <a:rPr lang="fr-FR" sz="1050" dirty="0" smtClean="0"/>
              <a:t>N° </a:t>
            </a:r>
            <a:r>
              <a:rPr lang="fr-FR" sz="1050" dirty="0" err="1" smtClean="0"/>
              <a:t>susp</a:t>
            </a:r>
            <a:r>
              <a:rPr lang="fr-FR" sz="1050" dirty="0" smtClean="0"/>
              <a:t> </a:t>
            </a:r>
          </a:p>
          <a:p>
            <a:pPr algn="ctr"/>
            <a:r>
              <a:rPr lang="fr-FR" sz="1400" dirty="0" smtClean="0"/>
              <a:t>  </a:t>
            </a:r>
          </a:p>
          <a:p>
            <a:pPr algn="ctr"/>
            <a:endParaRPr lang="fr-FR" sz="1400" dirty="0"/>
          </a:p>
        </p:txBody>
      </p:sp>
      <p:cxnSp>
        <p:nvCxnSpPr>
          <p:cNvPr id="74" name="Connecteur droit 73"/>
          <p:cNvCxnSpPr>
            <a:endCxn id="53" idx="1"/>
          </p:cNvCxnSpPr>
          <p:nvPr/>
        </p:nvCxnSpPr>
        <p:spPr>
          <a:xfrm rot="16200000" flipH="1">
            <a:off x="4476203" y="1738847"/>
            <a:ext cx="655199" cy="320728"/>
          </a:xfrm>
          <a:prstGeom prst="line">
            <a:avLst/>
          </a:prstGeom>
        </p:spPr>
        <p:style>
          <a:lnRef idx="3">
            <a:schemeClr val="dk1"/>
          </a:lnRef>
          <a:fillRef idx="0">
            <a:schemeClr val="dk1"/>
          </a:fillRef>
          <a:effectRef idx="2">
            <a:schemeClr val="dk1"/>
          </a:effectRef>
          <a:fontRef idx="minor">
            <a:schemeClr val="tx1"/>
          </a:fontRef>
        </p:style>
      </p:cxnSp>
      <p:cxnSp>
        <p:nvCxnSpPr>
          <p:cNvPr id="77" name="Connecteur droit 76"/>
          <p:cNvCxnSpPr>
            <a:stCxn id="53" idx="2"/>
          </p:cNvCxnSpPr>
          <p:nvPr/>
        </p:nvCxnSpPr>
        <p:spPr>
          <a:xfrm rot="10800000" flipH="1">
            <a:off x="4786314" y="2428868"/>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79" name="Connecteur droit 78"/>
          <p:cNvCxnSpPr/>
          <p:nvPr/>
        </p:nvCxnSpPr>
        <p:spPr>
          <a:xfrm>
            <a:off x="6715140" y="2000240"/>
            <a:ext cx="1000132"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82" name="Connecteur droit 81"/>
          <p:cNvCxnSpPr/>
          <p:nvPr/>
        </p:nvCxnSpPr>
        <p:spPr>
          <a:xfrm rot="16200000" flipH="1">
            <a:off x="750068" y="1821645"/>
            <a:ext cx="642941" cy="1"/>
          </a:xfrm>
          <a:prstGeom prst="line">
            <a:avLst/>
          </a:prstGeom>
        </p:spPr>
        <p:style>
          <a:lnRef idx="3">
            <a:schemeClr val="dk1"/>
          </a:lnRef>
          <a:fillRef idx="0">
            <a:schemeClr val="dk1"/>
          </a:fillRef>
          <a:effectRef idx="2">
            <a:schemeClr val="dk1"/>
          </a:effectRef>
          <a:fontRef idx="minor">
            <a:schemeClr val="tx1"/>
          </a:fontRef>
        </p:style>
      </p:cxnSp>
      <p:cxnSp>
        <p:nvCxnSpPr>
          <p:cNvPr id="84" name="Connecteur droit 83"/>
          <p:cNvCxnSpPr/>
          <p:nvPr/>
        </p:nvCxnSpPr>
        <p:spPr>
          <a:xfrm>
            <a:off x="2071670" y="2357430"/>
            <a:ext cx="1143008" cy="1588"/>
          </a:xfrm>
          <a:prstGeom prst="line">
            <a:avLst/>
          </a:prstGeom>
        </p:spPr>
        <p:style>
          <a:lnRef idx="3">
            <a:schemeClr val="dk1"/>
          </a:lnRef>
          <a:fillRef idx="0">
            <a:schemeClr val="dk1"/>
          </a:fillRef>
          <a:effectRef idx="2">
            <a:schemeClr val="dk1"/>
          </a:effectRef>
          <a:fontRef idx="minor">
            <a:schemeClr val="tx1"/>
          </a:fontRef>
        </p:style>
      </p:cxnSp>
      <p:cxnSp>
        <p:nvCxnSpPr>
          <p:cNvPr id="86" name="Connecteur droit 85"/>
          <p:cNvCxnSpPr>
            <a:stCxn id="56" idx="1"/>
            <a:endCxn id="45" idx="2"/>
          </p:cNvCxnSpPr>
          <p:nvPr/>
        </p:nvCxnSpPr>
        <p:spPr>
          <a:xfrm rot="16200000" flipV="1">
            <a:off x="3524419" y="3083541"/>
            <a:ext cx="369447" cy="60233"/>
          </a:xfrm>
          <a:prstGeom prst="line">
            <a:avLst/>
          </a:prstGeom>
        </p:spPr>
        <p:style>
          <a:lnRef idx="3">
            <a:schemeClr val="dk1"/>
          </a:lnRef>
          <a:fillRef idx="0">
            <a:schemeClr val="dk1"/>
          </a:fillRef>
          <a:effectRef idx="2">
            <a:schemeClr val="dk1"/>
          </a:effectRef>
          <a:fontRef idx="minor">
            <a:schemeClr val="tx1"/>
          </a:fontRef>
        </p:style>
      </p:cxnSp>
      <p:cxnSp>
        <p:nvCxnSpPr>
          <p:cNvPr id="88" name="Connecteur droit 87"/>
          <p:cNvCxnSpPr>
            <a:endCxn id="54" idx="1"/>
          </p:cNvCxnSpPr>
          <p:nvPr/>
        </p:nvCxnSpPr>
        <p:spPr>
          <a:xfrm>
            <a:off x="4143372" y="2714620"/>
            <a:ext cx="963670" cy="298009"/>
          </a:xfrm>
          <a:prstGeom prst="line">
            <a:avLst/>
          </a:prstGeom>
        </p:spPr>
        <p:style>
          <a:lnRef idx="3">
            <a:schemeClr val="dk1"/>
          </a:lnRef>
          <a:fillRef idx="0">
            <a:schemeClr val="dk1"/>
          </a:fillRef>
          <a:effectRef idx="2">
            <a:schemeClr val="dk1"/>
          </a:effectRef>
          <a:fontRef idx="minor">
            <a:schemeClr val="tx1"/>
          </a:fontRef>
        </p:style>
      </p:cxnSp>
      <p:cxnSp>
        <p:nvCxnSpPr>
          <p:cNvPr id="90" name="Connecteur droit 89"/>
          <p:cNvCxnSpPr>
            <a:endCxn id="71" idx="0"/>
          </p:cNvCxnSpPr>
          <p:nvPr/>
        </p:nvCxnSpPr>
        <p:spPr>
          <a:xfrm rot="10800000" flipV="1">
            <a:off x="2536018" y="2928934"/>
            <a:ext cx="678661" cy="357190"/>
          </a:xfrm>
          <a:prstGeom prst="line">
            <a:avLst/>
          </a:prstGeom>
        </p:spPr>
        <p:style>
          <a:lnRef idx="3">
            <a:schemeClr val="dk1"/>
          </a:lnRef>
          <a:fillRef idx="0">
            <a:schemeClr val="dk1"/>
          </a:fillRef>
          <a:effectRef idx="2">
            <a:schemeClr val="dk1"/>
          </a:effectRef>
          <a:fontRef idx="minor">
            <a:schemeClr val="tx1"/>
          </a:fontRef>
        </p:style>
      </p:cxnSp>
      <p:cxnSp>
        <p:nvCxnSpPr>
          <p:cNvPr id="92" name="Connecteur droit 91"/>
          <p:cNvCxnSpPr>
            <a:stCxn id="71" idx="2"/>
          </p:cNvCxnSpPr>
          <p:nvPr/>
        </p:nvCxnSpPr>
        <p:spPr>
          <a:xfrm rot="10800000">
            <a:off x="1571604" y="3571876"/>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94" name="Connecteur droit 93"/>
          <p:cNvCxnSpPr/>
          <p:nvPr/>
        </p:nvCxnSpPr>
        <p:spPr>
          <a:xfrm rot="10800000">
            <a:off x="714348" y="3357562"/>
            <a:ext cx="857256"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97" name="Connecteur droit 96"/>
          <p:cNvCxnSpPr/>
          <p:nvPr/>
        </p:nvCxnSpPr>
        <p:spPr>
          <a:xfrm rot="5400000" flipH="1" flipV="1">
            <a:off x="928662" y="4214819"/>
            <a:ext cx="285753" cy="1"/>
          </a:xfrm>
          <a:prstGeom prst="line">
            <a:avLst/>
          </a:prstGeom>
        </p:spPr>
        <p:style>
          <a:lnRef idx="3">
            <a:schemeClr val="dk1"/>
          </a:lnRef>
          <a:fillRef idx="0">
            <a:schemeClr val="dk1"/>
          </a:fillRef>
          <a:effectRef idx="2">
            <a:schemeClr val="dk1"/>
          </a:effectRef>
          <a:fontRef idx="minor">
            <a:schemeClr val="tx1"/>
          </a:fontRef>
        </p:style>
      </p:cxnSp>
      <p:cxnSp>
        <p:nvCxnSpPr>
          <p:cNvPr id="100" name="Connecteur droit 99"/>
          <p:cNvCxnSpPr>
            <a:stCxn id="61" idx="0"/>
            <a:endCxn id="63" idx="4"/>
          </p:cNvCxnSpPr>
          <p:nvPr/>
        </p:nvCxnSpPr>
        <p:spPr>
          <a:xfrm rot="5400000" flipH="1" flipV="1">
            <a:off x="857224" y="5179231"/>
            <a:ext cx="500066" cy="1588"/>
          </a:xfrm>
          <a:prstGeom prst="line">
            <a:avLst/>
          </a:prstGeom>
        </p:spPr>
        <p:style>
          <a:lnRef idx="3">
            <a:schemeClr val="dk1"/>
          </a:lnRef>
          <a:fillRef idx="0">
            <a:schemeClr val="dk1"/>
          </a:fillRef>
          <a:effectRef idx="2">
            <a:schemeClr val="dk1"/>
          </a:effectRef>
          <a:fontRef idx="minor">
            <a:schemeClr val="tx1"/>
          </a:fontRef>
        </p:style>
      </p:cxnSp>
      <p:cxnSp>
        <p:nvCxnSpPr>
          <p:cNvPr id="102" name="Connecteur droit 101"/>
          <p:cNvCxnSpPr>
            <a:stCxn id="56" idx="2"/>
            <a:endCxn id="56" idx="6"/>
          </p:cNvCxnSpPr>
          <p:nvPr/>
        </p:nvCxnSpPr>
        <p:spPr>
          <a:xfrm rot="10800000" flipH="1">
            <a:off x="3571868" y="3500438"/>
            <a:ext cx="1143008"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04" name="Connecteur droit 103"/>
          <p:cNvCxnSpPr>
            <a:stCxn id="54" idx="2"/>
            <a:endCxn id="54" idx="6"/>
          </p:cNvCxnSpPr>
          <p:nvPr/>
        </p:nvCxnSpPr>
        <p:spPr>
          <a:xfrm rot="10800000" flipH="1">
            <a:off x="4929190" y="3214686"/>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06" name="Connecteur droit 105"/>
          <p:cNvCxnSpPr>
            <a:stCxn id="55" idx="2"/>
            <a:endCxn id="55" idx="6"/>
          </p:cNvCxnSpPr>
          <p:nvPr/>
        </p:nvCxnSpPr>
        <p:spPr>
          <a:xfrm rot="10800000" flipH="1">
            <a:off x="6500826" y="3429000"/>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08" name="Connecteur droit 107"/>
          <p:cNvCxnSpPr/>
          <p:nvPr/>
        </p:nvCxnSpPr>
        <p:spPr>
          <a:xfrm>
            <a:off x="6715140" y="4284668"/>
            <a:ext cx="857256"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10" name="Connecteur droit 109"/>
          <p:cNvCxnSpPr>
            <a:stCxn id="58" idx="2"/>
            <a:endCxn id="58" idx="6"/>
          </p:cNvCxnSpPr>
          <p:nvPr/>
        </p:nvCxnSpPr>
        <p:spPr>
          <a:xfrm rot="10800000" flipH="1">
            <a:off x="6572264" y="5286388"/>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12" name="Connecteur droit 111"/>
          <p:cNvCxnSpPr>
            <a:stCxn id="57" idx="2"/>
            <a:endCxn id="57" idx="6"/>
          </p:cNvCxnSpPr>
          <p:nvPr/>
        </p:nvCxnSpPr>
        <p:spPr>
          <a:xfrm rot="10800000" flipH="1">
            <a:off x="3500430" y="5429264"/>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14" name="Connecteur droit 113"/>
          <p:cNvCxnSpPr/>
          <p:nvPr/>
        </p:nvCxnSpPr>
        <p:spPr>
          <a:xfrm>
            <a:off x="3643306" y="6072206"/>
            <a:ext cx="928694"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16" name="Connecteur droit 115"/>
          <p:cNvCxnSpPr/>
          <p:nvPr/>
        </p:nvCxnSpPr>
        <p:spPr>
          <a:xfrm>
            <a:off x="6715140" y="6070618"/>
            <a:ext cx="1000132"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23" name="Connecteur droit 122"/>
          <p:cNvCxnSpPr>
            <a:stCxn id="63" idx="2"/>
            <a:endCxn id="63" idx="6"/>
          </p:cNvCxnSpPr>
          <p:nvPr/>
        </p:nvCxnSpPr>
        <p:spPr>
          <a:xfrm rot="10800000" flipH="1">
            <a:off x="500034" y="4643446"/>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25" name="Connecteur droit 124"/>
          <p:cNvCxnSpPr/>
          <p:nvPr/>
        </p:nvCxnSpPr>
        <p:spPr>
          <a:xfrm>
            <a:off x="3643306" y="4357694"/>
            <a:ext cx="928694"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27" name="Connecteur droit 126"/>
          <p:cNvCxnSpPr/>
          <p:nvPr/>
        </p:nvCxnSpPr>
        <p:spPr>
          <a:xfrm>
            <a:off x="642910" y="5715016"/>
            <a:ext cx="928694"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130" name="Connecteur droit 129"/>
          <p:cNvCxnSpPr/>
          <p:nvPr/>
        </p:nvCxnSpPr>
        <p:spPr>
          <a:xfrm rot="16200000" flipV="1">
            <a:off x="4000494" y="3929064"/>
            <a:ext cx="285752" cy="3"/>
          </a:xfrm>
          <a:prstGeom prst="line">
            <a:avLst/>
          </a:prstGeom>
        </p:spPr>
        <p:style>
          <a:lnRef idx="3">
            <a:schemeClr val="dk1"/>
          </a:lnRef>
          <a:fillRef idx="0">
            <a:schemeClr val="dk1"/>
          </a:fillRef>
          <a:effectRef idx="2">
            <a:schemeClr val="dk1"/>
          </a:effectRef>
          <a:fontRef idx="minor">
            <a:schemeClr val="tx1"/>
          </a:fontRef>
        </p:style>
      </p:cxnSp>
      <p:cxnSp>
        <p:nvCxnSpPr>
          <p:cNvPr id="135" name="Connecteur droit 134"/>
          <p:cNvCxnSpPr/>
          <p:nvPr/>
        </p:nvCxnSpPr>
        <p:spPr>
          <a:xfrm rot="5400000" flipH="1" flipV="1">
            <a:off x="4001290" y="5072074"/>
            <a:ext cx="142876" cy="1588"/>
          </a:xfrm>
          <a:prstGeom prst="line">
            <a:avLst/>
          </a:prstGeom>
        </p:spPr>
        <p:style>
          <a:lnRef idx="3">
            <a:schemeClr val="dk1"/>
          </a:lnRef>
          <a:fillRef idx="0">
            <a:schemeClr val="dk1"/>
          </a:fillRef>
          <a:effectRef idx="2">
            <a:schemeClr val="dk1"/>
          </a:effectRef>
          <a:fontRef idx="minor">
            <a:schemeClr val="tx1"/>
          </a:fontRef>
        </p:style>
      </p:cxnSp>
      <p:cxnSp>
        <p:nvCxnSpPr>
          <p:cNvPr id="137" name="Connecteur droit 136"/>
          <p:cNvCxnSpPr/>
          <p:nvPr/>
        </p:nvCxnSpPr>
        <p:spPr>
          <a:xfrm rot="5400000" flipH="1" flipV="1">
            <a:off x="4000497" y="5786455"/>
            <a:ext cx="142874" cy="1588"/>
          </a:xfrm>
          <a:prstGeom prst="line">
            <a:avLst/>
          </a:prstGeom>
        </p:spPr>
        <p:style>
          <a:lnRef idx="3">
            <a:schemeClr val="dk1"/>
          </a:lnRef>
          <a:fillRef idx="0">
            <a:schemeClr val="dk1"/>
          </a:fillRef>
          <a:effectRef idx="2">
            <a:schemeClr val="dk1"/>
          </a:effectRef>
          <a:fontRef idx="minor">
            <a:schemeClr val="tx1"/>
          </a:fontRef>
        </p:style>
      </p:cxnSp>
      <p:cxnSp>
        <p:nvCxnSpPr>
          <p:cNvPr id="140" name="Connecteur droit 139"/>
          <p:cNvCxnSpPr>
            <a:stCxn id="44" idx="2"/>
          </p:cNvCxnSpPr>
          <p:nvPr/>
        </p:nvCxnSpPr>
        <p:spPr>
          <a:xfrm rot="5400000">
            <a:off x="7000892" y="2928934"/>
            <a:ext cx="428628" cy="1588"/>
          </a:xfrm>
          <a:prstGeom prst="line">
            <a:avLst/>
          </a:prstGeom>
        </p:spPr>
        <p:style>
          <a:lnRef idx="3">
            <a:schemeClr val="dk1"/>
          </a:lnRef>
          <a:fillRef idx="0">
            <a:schemeClr val="dk1"/>
          </a:fillRef>
          <a:effectRef idx="2">
            <a:schemeClr val="dk1"/>
          </a:effectRef>
          <a:fontRef idx="minor">
            <a:schemeClr val="tx1"/>
          </a:fontRef>
        </p:style>
      </p:cxnSp>
      <p:cxnSp>
        <p:nvCxnSpPr>
          <p:cNvPr id="142" name="Connecteur droit 141"/>
          <p:cNvCxnSpPr/>
          <p:nvPr/>
        </p:nvCxnSpPr>
        <p:spPr>
          <a:xfrm rot="16200000" flipH="1">
            <a:off x="7143766" y="3786188"/>
            <a:ext cx="142877" cy="2"/>
          </a:xfrm>
          <a:prstGeom prst="line">
            <a:avLst/>
          </a:prstGeom>
        </p:spPr>
        <p:style>
          <a:lnRef idx="3">
            <a:schemeClr val="dk1"/>
          </a:lnRef>
          <a:fillRef idx="0">
            <a:schemeClr val="dk1"/>
          </a:fillRef>
          <a:effectRef idx="2">
            <a:schemeClr val="dk1"/>
          </a:effectRef>
          <a:fontRef idx="minor">
            <a:schemeClr val="tx1"/>
          </a:fontRef>
        </p:style>
      </p:cxnSp>
      <p:cxnSp>
        <p:nvCxnSpPr>
          <p:cNvPr id="148" name="Connecteur droit 147"/>
          <p:cNvCxnSpPr/>
          <p:nvPr/>
        </p:nvCxnSpPr>
        <p:spPr>
          <a:xfrm rot="16200000" flipH="1">
            <a:off x="7143769" y="4929198"/>
            <a:ext cx="142877" cy="2"/>
          </a:xfrm>
          <a:prstGeom prst="line">
            <a:avLst/>
          </a:prstGeom>
        </p:spPr>
        <p:style>
          <a:lnRef idx="3">
            <a:schemeClr val="dk1"/>
          </a:lnRef>
          <a:fillRef idx="0">
            <a:schemeClr val="dk1"/>
          </a:fillRef>
          <a:effectRef idx="2">
            <a:schemeClr val="dk1"/>
          </a:effectRef>
          <a:fontRef idx="minor">
            <a:schemeClr val="tx1"/>
          </a:fontRef>
        </p:style>
      </p:cxnSp>
      <p:cxnSp>
        <p:nvCxnSpPr>
          <p:cNvPr id="151" name="Connecteur droit 150"/>
          <p:cNvCxnSpPr/>
          <p:nvPr/>
        </p:nvCxnSpPr>
        <p:spPr>
          <a:xfrm rot="16200000" flipH="1">
            <a:off x="7108050" y="5679295"/>
            <a:ext cx="214315" cy="2"/>
          </a:xfrm>
          <a:prstGeom prst="line">
            <a:avLst/>
          </a:prstGeom>
        </p:spPr>
        <p:style>
          <a:lnRef idx="3">
            <a:schemeClr val="dk1"/>
          </a:lnRef>
          <a:fillRef idx="0">
            <a:schemeClr val="dk1"/>
          </a:fillRef>
          <a:effectRef idx="2">
            <a:schemeClr val="dk1"/>
          </a:effectRef>
          <a:fontRef idx="minor">
            <a:schemeClr val="tx1"/>
          </a:fontRef>
        </p:style>
      </p:cxnSp>
      <p:sp>
        <p:nvSpPr>
          <p:cNvPr id="165" name="ZoneTexte 164"/>
          <p:cNvSpPr txBox="1"/>
          <p:nvPr/>
        </p:nvSpPr>
        <p:spPr>
          <a:xfrm>
            <a:off x="1571604" y="928670"/>
            <a:ext cx="5429288" cy="246221"/>
          </a:xfrm>
          <a:prstGeom prst="rect">
            <a:avLst/>
          </a:prstGeom>
          <a:noFill/>
        </p:spPr>
        <p:txBody>
          <a:bodyPr wrap="square" rtlCol="0">
            <a:spAutoFit/>
          </a:bodyPr>
          <a:lstStyle/>
          <a:p>
            <a:r>
              <a:rPr lang="fr-FR" sz="1000" dirty="0" smtClean="0"/>
              <a:t>1,1                                                   0,n                                       1,1                                             1,n</a:t>
            </a:r>
            <a:endParaRPr lang="fr-FR" sz="1000" dirty="0"/>
          </a:p>
        </p:txBody>
      </p:sp>
      <p:sp>
        <p:nvSpPr>
          <p:cNvPr id="166" name="ZoneTexte 165"/>
          <p:cNvSpPr txBox="1"/>
          <p:nvPr/>
        </p:nvSpPr>
        <p:spPr>
          <a:xfrm>
            <a:off x="4786314" y="1500174"/>
            <a:ext cx="500066" cy="261610"/>
          </a:xfrm>
          <a:prstGeom prst="rect">
            <a:avLst/>
          </a:prstGeom>
          <a:noFill/>
        </p:spPr>
        <p:txBody>
          <a:bodyPr wrap="square" rtlCol="0">
            <a:spAutoFit/>
          </a:bodyPr>
          <a:lstStyle/>
          <a:p>
            <a:r>
              <a:rPr lang="fr-FR" sz="1100" dirty="0" smtClean="0"/>
              <a:t>0,n</a:t>
            </a:r>
            <a:endParaRPr lang="fr-FR" sz="1100" dirty="0"/>
          </a:p>
        </p:txBody>
      </p:sp>
      <p:sp>
        <p:nvSpPr>
          <p:cNvPr id="167" name="ZoneTexte 166"/>
          <p:cNvSpPr txBox="1"/>
          <p:nvPr/>
        </p:nvSpPr>
        <p:spPr>
          <a:xfrm>
            <a:off x="1142976" y="1643050"/>
            <a:ext cx="500066" cy="261610"/>
          </a:xfrm>
          <a:prstGeom prst="rect">
            <a:avLst/>
          </a:prstGeom>
          <a:noFill/>
        </p:spPr>
        <p:txBody>
          <a:bodyPr wrap="square" rtlCol="0">
            <a:spAutoFit/>
          </a:bodyPr>
          <a:lstStyle/>
          <a:p>
            <a:r>
              <a:rPr lang="fr-FR" sz="1100" dirty="0" smtClean="0"/>
              <a:t>1,n</a:t>
            </a:r>
            <a:endParaRPr lang="fr-FR" sz="1100" dirty="0"/>
          </a:p>
        </p:txBody>
      </p:sp>
      <p:sp>
        <p:nvSpPr>
          <p:cNvPr id="168" name="ZoneTexte 167"/>
          <p:cNvSpPr txBox="1"/>
          <p:nvPr/>
        </p:nvSpPr>
        <p:spPr>
          <a:xfrm>
            <a:off x="2071670" y="2071678"/>
            <a:ext cx="500066" cy="261610"/>
          </a:xfrm>
          <a:prstGeom prst="rect">
            <a:avLst/>
          </a:prstGeom>
          <a:noFill/>
        </p:spPr>
        <p:txBody>
          <a:bodyPr wrap="square" rtlCol="0">
            <a:spAutoFit/>
          </a:bodyPr>
          <a:lstStyle/>
          <a:p>
            <a:r>
              <a:rPr lang="fr-FR" sz="1100" dirty="0" smtClean="0"/>
              <a:t>0,n</a:t>
            </a:r>
            <a:endParaRPr lang="fr-FR" sz="1100" dirty="0"/>
          </a:p>
        </p:txBody>
      </p:sp>
      <p:sp>
        <p:nvSpPr>
          <p:cNvPr id="169" name="ZoneTexte 168"/>
          <p:cNvSpPr txBox="1"/>
          <p:nvPr/>
        </p:nvSpPr>
        <p:spPr>
          <a:xfrm>
            <a:off x="2857488" y="3000372"/>
            <a:ext cx="500066" cy="261610"/>
          </a:xfrm>
          <a:prstGeom prst="rect">
            <a:avLst/>
          </a:prstGeom>
          <a:noFill/>
        </p:spPr>
        <p:txBody>
          <a:bodyPr wrap="square" rtlCol="0">
            <a:spAutoFit/>
          </a:bodyPr>
          <a:lstStyle/>
          <a:p>
            <a:r>
              <a:rPr lang="fr-FR" sz="1100" dirty="0" smtClean="0"/>
              <a:t>0,n</a:t>
            </a:r>
            <a:endParaRPr lang="fr-FR" sz="1100" dirty="0"/>
          </a:p>
        </p:txBody>
      </p:sp>
      <p:sp>
        <p:nvSpPr>
          <p:cNvPr id="170" name="ZoneTexte 169"/>
          <p:cNvSpPr txBox="1"/>
          <p:nvPr/>
        </p:nvSpPr>
        <p:spPr>
          <a:xfrm>
            <a:off x="3714744" y="2928934"/>
            <a:ext cx="500066" cy="261610"/>
          </a:xfrm>
          <a:prstGeom prst="rect">
            <a:avLst/>
          </a:prstGeom>
          <a:noFill/>
        </p:spPr>
        <p:txBody>
          <a:bodyPr wrap="square" rtlCol="0">
            <a:spAutoFit/>
          </a:bodyPr>
          <a:lstStyle/>
          <a:p>
            <a:r>
              <a:rPr lang="fr-FR" sz="1100" dirty="0" smtClean="0"/>
              <a:t>0,n</a:t>
            </a:r>
            <a:endParaRPr lang="fr-FR" sz="1100" dirty="0"/>
          </a:p>
        </p:txBody>
      </p:sp>
      <p:sp>
        <p:nvSpPr>
          <p:cNvPr id="171" name="ZoneTexte 170"/>
          <p:cNvSpPr txBox="1"/>
          <p:nvPr/>
        </p:nvSpPr>
        <p:spPr>
          <a:xfrm>
            <a:off x="4643438" y="2714620"/>
            <a:ext cx="500066" cy="261610"/>
          </a:xfrm>
          <a:prstGeom prst="rect">
            <a:avLst/>
          </a:prstGeom>
          <a:noFill/>
        </p:spPr>
        <p:txBody>
          <a:bodyPr wrap="square" rtlCol="0">
            <a:spAutoFit/>
          </a:bodyPr>
          <a:lstStyle/>
          <a:p>
            <a:r>
              <a:rPr lang="fr-FR" sz="1100" dirty="0" smtClean="0"/>
              <a:t>1,1 </a:t>
            </a:r>
            <a:endParaRPr lang="fr-FR" sz="1100" dirty="0"/>
          </a:p>
        </p:txBody>
      </p:sp>
      <p:sp>
        <p:nvSpPr>
          <p:cNvPr id="172" name="ZoneTexte 171"/>
          <p:cNvSpPr txBox="1"/>
          <p:nvPr/>
        </p:nvSpPr>
        <p:spPr>
          <a:xfrm>
            <a:off x="6215074" y="2143116"/>
            <a:ext cx="500066" cy="261610"/>
          </a:xfrm>
          <a:prstGeom prst="rect">
            <a:avLst/>
          </a:prstGeom>
          <a:noFill/>
        </p:spPr>
        <p:txBody>
          <a:bodyPr wrap="square" rtlCol="0">
            <a:spAutoFit/>
          </a:bodyPr>
          <a:lstStyle/>
          <a:p>
            <a:r>
              <a:rPr lang="fr-FR" sz="1100" dirty="0" smtClean="0"/>
              <a:t>1,1 </a:t>
            </a:r>
            <a:endParaRPr lang="fr-FR" sz="1100" dirty="0"/>
          </a:p>
        </p:txBody>
      </p:sp>
      <p:sp>
        <p:nvSpPr>
          <p:cNvPr id="173" name="ZoneTexte 172"/>
          <p:cNvSpPr txBox="1"/>
          <p:nvPr/>
        </p:nvSpPr>
        <p:spPr>
          <a:xfrm>
            <a:off x="7429520" y="2786058"/>
            <a:ext cx="500066" cy="261610"/>
          </a:xfrm>
          <a:prstGeom prst="rect">
            <a:avLst/>
          </a:prstGeom>
          <a:noFill/>
        </p:spPr>
        <p:txBody>
          <a:bodyPr wrap="square" rtlCol="0">
            <a:spAutoFit/>
          </a:bodyPr>
          <a:lstStyle/>
          <a:p>
            <a:r>
              <a:rPr lang="fr-FR" sz="1100" dirty="0" smtClean="0"/>
              <a:t>1,n</a:t>
            </a:r>
            <a:endParaRPr lang="fr-FR" sz="1100" dirty="0"/>
          </a:p>
        </p:txBody>
      </p:sp>
      <p:sp>
        <p:nvSpPr>
          <p:cNvPr id="174" name="ZoneTexte 173"/>
          <p:cNvSpPr txBox="1"/>
          <p:nvPr/>
        </p:nvSpPr>
        <p:spPr>
          <a:xfrm>
            <a:off x="7500958" y="3643314"/>
            <a:ext cx="500066" cy="261610"/>
          </a:xfrm>
          <a:prstGeom prst="rect">
            <a:avLst/>
          </a:prstGeom>
          <a:noFill/>
        </p:spPr>
        <p:txBody>
          <a:bodyPr wrap="square" rtlCol="0">
            <a:spAutoFit/>
          </a:bodyPr>
          <a:lstStyle/>
          <a:p>
            <a:r>
              <a:rPr lang="fr-FR" sz="1100" dirty="0" smtClean="0"/>
              <a:t>1,n</a:t>
            </a:r>
            <a:endParaRPr lang="fr-FR" sz="1100" dirty="0"/>
          </a:p>
        </p:txBody>
      </p:sp>
      <p:sp>
        <p:nvSpPr>
          <p:cNvPr id="175" name="ZoneTexte 174"/>
          <p:cNvSpPr txBox="1"/>
          <p:nvPr/>
        </p:nvSpPr>
        <p:spPr>
          <a:xfrm>
            <a:off x="7500958" y="4786322"/>
            <a:ext cx="500066" cy="261610"/>
          </a:xfrm>
          <a:prstGeom prst="rect">
            <a:avLst/>
          </a:prstGeom>
          <a:noFill/>
        </p:spPr>
        <p:txBody>
          <a:bodyPr wrap="square" rtlCol="0">
            <a:spAutoFit/>
          </a:bodyPr>
          <a:lstStyle/>
          <a:p>
            <a:r>
              <a:rPr lang="fr-FR" sz="1100" dirty="0" smtClean="0"/>
              <a:t>1,1 </a:t>
            </a:r>
            <a:endParaRPr lang="fr-FR" sz="1100" dirty="0"/>
          </a:p>
        </p:txBody>
      </p:sp>
      <p:sp>
        <p:nvSpPr>
          <p:cNvPr id="176" name="ZoneTexte 175"/>
          <p:cNvSpPr txBox="1"/>
          <p:nvPr/>
        </p:nvSpPr>
        <p:spPr>
          <a:xfrm>
            <a:off x="7500958" y="5500702"/>
            <a:ext cx="500066" cy="261610"/>
          </a:xfrm>
          <a:prstGeom prst="rect">
            <a:avLst/>
          </a:prstGeom>
          <a:noFill/>
        </p:spPr>
        <p:txBody>
          <a:bodyPr wrap="square" rtlCol="0">
            <a:spAutoFit/>
          </a:bodyPr>
          <a:lstStyle/>
          <a:p>
            <a:r>
              <a:rPr lang="fr-FR" sz="1100" dirty="0" smtClean="0"/>
              <a:t>1,n</a:t>
            </a:r>
            <a:endParaRPr lang="fr-FR" sz="1100" dirty="0"/>
          </a:p>
        </p:txBody>
      </p:sp>
      <p:sp>
        <p:nvSpPr>
          <p:cNvPr id="177" name="ZoneTexte 176"/>
          <p:cNvSpPr txBox="1"/>
          <p:nvPr/>
        </p:nvSpPr>
        <p:spPr>
          <a:xfrm>
            <a:off x="4500562" y="5643578"/>
            <a:ext cx="500066" cy="261610"/>
          </a:xfrm>
          <a:prstGeom prst="rect">
            <a:avLst/>
          </a:prstGeom>
          <a:noFill/>
        </p:spPr>
        <p:txBody>
          <a:bodyPr wrap="square" rtlCol="0">
            <a:spAutoFit/>
          </a:bodyPr>
          <a:lstStyle/>
          <a:p>
            <a:r>
              <a:rPr lang="fr-FR" sz="1100" dirty="0" smtClean="0"/>
              <a:t>1,1 </a:t>
            </a:r>
            <a:endParaRPr lang="fr-FR" sz="1100" dirty="0"/>
          </a:p>
        </p:txBody>
      </p:sp>
      <p:sp>
        <p:nvSpPr>
          <p:cNvPr id="178" name="ZoneTexte 177"/>
          <p:cNvSpPr txBox="1"/>
          <p:nvPr/>
        </p:nvSpPr>
        <p:spPr>
          <a:xfrm>
            <a:off x="4572000" y="5000636"/>
            <a:ext cx="500066" cy="261610"/>
          </a:xfrm>
          <a:prstGeom prst="rect">
            <a:avLst/>
          </a:prstGeom>
          <a:noFill/>
        </p:spPr>
        <p:txBody>
          <a:bodyPr wrap="square" rtlCol="0">
            <a:spAutoFit/>
          </a:bodyPr>
          <a:lstStyle/>
          <a:p>
            <a:r>
              <a:rPr lang="fr-FR" sz="1100" dirty="0" smtClean="0"/>
              <a:t>0,1 </a:t>
            </a:r>
            <a:endParaRPr lang="fr-FR" sz="1100" dirty="0"/>
          </a:p>
        </p:txBody>
      </p:sp>
      <p:sp>
        <p:nvSpPr>
          <p:cNvPr id="179" name="ZoneTexte 178"/>
          <p:cNvSpPr txBox="1"/>
          <p:nvPr/>
        </p:nvSpPr>
        <p:spPr>
          <a:xfrm>
            <a:off x="4429124" y="3786190"/>
            <a:ext cx="500066" cy="261610"/>
          </a:xfrm>
          <a:prstGeom prst="rect">
            <a:avLst/>
          </a:prstGeom>
          <a:noFill/>
        </p:spPr>
        <p:txBody>
          <a:bodyPr wrap="square" rtlCol="0">
            <a:spAutoFit/>
          </a:bodyPr>
          <a:lstStyle/>
          <a:p>
            <a:r>
              <a:rPr lang="fr-FR" sz="1100" dirty="0" smtClean="0"/>
              <a:t>1,1 </a:t>
            </a:r>
            <a:endParaRPr lang="fr-FR" sz="1100" dirty="0"/>
          </a:p>
        </p:txBody>
      </p:sp>
      <p:sp>
        <p:nvSpPr>
          <p:cNvPr id="180" name="ZoneTexte 179"/>
          <p:cNvSpPr txBox="1"/>
          <p:nvPr/>
        </p:nvSpPr>
        <p:spPr>
          <a:xfrm>
            <a:off x="1571604" y="3286124"/>
            <a:ext cx="500066" cy="261610"/>
          </a:xfrm>
          <a:prstGeom prst="rect">
            <a:avLst/>
          </a:prstGeom>
          <a:noFill/>
        </p:spPr>
        <p:txBody>
          <a:bodyPr wrap="square" rtlCol="0">
            <a:spAutoFit/>
          </a:bodyPr>
          <a:lstStyle/>
          <a:p>
            <a:r>
              <a:rPr lang="fr-FR" sz="1100" dirty="0" smtClean="0"/>
              <a:t>1,n</a:t>
            </a:r>
            <a:endParaRPr lang="fr-FR" sz="1100" dirty="0"/>
          </a:p>
        </p:txBody>
      </p:sp>
      <p:sp>
        <p:nvSpPr>
          <p:cNvPr id="181" name="ZoneTexte 180"/>
          <p:cNvSpPr txBox="1"/>
          <p:nvPr/>
        </p:nvSpPr>
        <p:spPr>
          <a:xfrm>
            <a:off x="1285852" y="4071942"/>
            <a:ext cx="500066" cy="261610"/>
          </a:xfrm>
          <a:prstGeom prst="rect">
            <a:avLst/>
          </a:prstGeom>
          <a:noFill/>
        </p:spPr>
        <p:txBody>
          <a:bodyPr wrap="square" rtlCol="0">
            <a:spAutoFit/>
          </a:bodyPr>
          <a:lstStyle/>
          <a:p>
            <a:r>
              <a:rPr lang="fr-FR" sz="1100" dirty="0" smtClean="0"/>
              <a:t>1,1 </a:t>
            </a:r>
            <a:endParaRPr lang="fr-FR" sz="1100" dirty="0"/>
          </a:p>
        </p:txBody>
      </p:sp>
      <p:sp>
        <p:nvSpPr>
          <p:cNvPr id="182" name="ZoneTexte 181"/>
          <p:cNvSpPr txBox="1"/>
          <p:nvPr/>
        </p:nvSpPr>
        <p:spPr>
          <a:xfrm>
            <a:off x="1142976" y="5072074"/>
            <a:ext cx="500066" cy="261610"/>
          </a:xfrm>
          <a:prstGeom prst="rect">
            <a:avLst/>
          </a:prstGeom>
          <a:noFill/>
        </p:spPr>
        <p:txBody>
          <a:bodyPr wrap="square" rtlCol="0">
            <a:spAutoFit/>
          </a:bodyPr>
          <a:lstStyle/>
          <a:p>
            <a:r>
              <a:rPr lang="fr-FR" sz="1100" dirty="0" smtClean="0"/>
              <a:t>1,n</a:t>
            </a:r>
            <a:endParaRPr lang="fr-FR" sz="1100" dirty="0"/>
          </a:p>
        </p:txBody>
      </p:sp>
      <p:cxnSp>
        <p:nvCxnSpPr>
          <p:cNvPr id="85" name="Connecteur droit 84"/>
          <p:cNvCxnSpPr/>
          <p:nvPr/>
        </p:nvCxnSpPr>
        <p:spPr>
          <a:xfrm rot="10800000" flipH="1">
            <a:off x="3214678" y="2214554"/>
            <a:ext cx="928694"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91" name="Connecteur droit 90"/>
          <p:cNvCxnSpPr>
            <a:stCxn id="51" idx="2"/>
          </p:cNvCxnSpPr>
          <p:nvPr/>
        </p:nvCxnSpPr>
        <p:spPr>
          <a:xfrm rot="10800000" flipH="1">
            <a:off x="857224" y="2357430"/>
            <a:ext cx="121444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96" name="Connecteur droit 95"/>
          <p:cNvCxnSpPr/>
          <p:nvPr/>
        </p:nvCxnSpPr>
        <p:spPr>
          <a:xfrm>
            <a:off x="1928794" y="1214422"/>
            <a:ext cx="1285884"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99" name="Connecteur droit 98"/>
          <p:cNvCxnSpPr/>
          <p:nvPr/>
        </p:nvCxnSpPr>
        <p:spPr>
          <a:xfrm>
            <a:off x="1571604" y="1214422"/>
            <a:ext cx="428628" cy="1588"/>
          </a:xfrm>
          <a:prstGeom prst="line">
            <a:avLst/>
          </a:prstGeom>
        </p:spPr>
        <p:style>
          <a:lnRef idx="3">
            <a:schemeClr val="dk1"/>
          </a:lnRef>
          <a:fillRef idx="0">
            <a:schemeClr val="dk1"/>
          </a:fillRef>
          <a:effectRef idx="2">
            <a:schemeClr val="dk1"/>
          </a:effectRef>
          <a:fontRef idx="minor">
            <a:schemeClr val="tx1"/>
          </a:fontRef>
        </p:style>
      </p:cxnSp>
      <p:cxnSp>
        <p:nvCxnSpPr>
          <p:cNvPr id="107" name="Connecteur droit 106"/>
          <p:cNvCxnSpPr>
            <a:stCxn id="71" idx="2"/>
            <a:endCxn id="71" idx="6"/>
          </p:cNvCxnSpPr>
          <p:nvPr/>
        </p:nvCxnSpPr>
        <p:spPr>
          <a:xfrm rot="10800000" flipH="1">
            <a:off x="1928794" y="3571876"/>
            <a:ext cx="1214446" cy="1588"/>
          </a:xfrm>
          <a:prstGeom prst="line">
            <a:avLst/>
          </a:prstGeom>
        </p:spPr>
        <p:style>
          <a:lnRef idx="1">
            <a:schemeClr val="accent3"/>
          </a:lnRef>
          <a:fillRef idx="0">
            <a:schemeClr val="accent3"/>
          </a:fillRef>
          <a:effectRef idx="0">
            <a:schemeClr val="accent3"/>
          </a:effectRef>
          <a:fontRef idx="minor">
            <a:schemeClr val="tx1"/>
          </a:fontRef>
        </p:style>
      </p:cxnSp>
      <p:cxnSp>
        <p:nvCxnSpPr>
          <p:cNvPr id="117" name="Connecteur droit 116"/>
          <p:cNvCxnSpPr>
            <a:stCxn id="53" idx="6"/>
          </p:cNvCxnSpPr>
          <p:nvPr/>
        </p:nvCxnSpPr>
        <p:spPr>
          <a:xfrm>
            <a:off x="6000760" y="2428868"/>
            <a:ext cx="714380" cy="1588"/>
          </a:xfrm>
          <a:prstGeom prst="line">
            <a:avLst/>
          </a:prstGeom>
        </p:spPr>
        <p:style>
          <a:lnRef idx="3">
            <a:schemeClr val="dk1"/>
          </a:lnRef>
          <a:fillRef idx="0">
            <a:schemeClr val="dk1"/>
          </a:fillRef>
          <a:effectRef idx="2">
            <a:schemeClr val="dk1"/>
          </a:effectRef>
          <a:fontRef idx="minor">
            <a:schemeClr val="tx1"/>
          </a:fontRef>
        </p:style>
      </p:cxnSp>
      <p:cxnSp>
        <p:nvCxnSpPr>
          <p:cNvPr id="121" name="Connecteur droit 120"/>
          <p:cNvCxnSpPr/>
          <p:nvPr/>
        </p:nvCxnSpPr>
        <p:spPr>
          <a:xfrm>
            <a:off x="4714876" y="1214422"/>
            <a:ext cx="357190" cy="1588"/>
          </a:xfrm>
          <a:prstGeom prst="line">
            <a:avLst/>
          </a:prstGeom>
        </p:spPr>
        <p:style>
          <a:lnRef idx="3">
            <a:schemeClr val="dk1"/>
          </a:lnRef>
          <a:fillRef idx="0">
            <a:schemeClr val="dk1"/>
          </a:fillRef>
          <a:effectRef idx="2">
            <a:schemeClr val="dk1"/>
          </a:effectRef>
          <a:fontRef idx="minor">
            <a:schemeClr val="tx1"/>
          </a:fontRef>
        </p:style>
      </p:cxnSp>
      <p:cxnSp>
        <p:nvCxnSpPr>
          <p:cNvPr id="124" name="Connecteur droit 123"/>
          <p:cNvCxnSpPr/>
          <p:nvPr/>
        </p:nvCxnSpPr>
        <p:spPr>
          <a:xfrm>
            <a:off x="6286512" y="1212834"/>
            <a:ext cx="285752" cy="1588"/>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42910" y="0"/>
            <a:ext cx="7851648" cy="1785926"/>
          </a:xfrm>
        </p:spPr>
        <p:txBody>
          <a:bodyPr>
            <a:noAutofit/>
          </a:bodyPr>
          <a:lstStyle/>
          <a:p>
            <a:pPr lvl="0" algn="l"/>
            <a:r>
              <a:rPr lang="fr-FR" sz="3600" dirty="0" smtClean="0">
                <a:solidFill>
                  <a:schemeClr val="accent1">
                    <a:lumMod val="75000"/>
                  </a:schemeClr>
                </a:solidFill>
                <a:effectLst/>
              </a:rPr>
              <a:t> le modèle conceptuelle de traitement : </a:t>
            </a:r>
            <a:r>
              <a:rPr lang="fr-FR" sz="3600" dirty="0" smtClean="0">
                <a:solidFill>
                  <a:schemeClr val="accent1">
                    <a:lumMod val="75000"/>
                  </a:schemeClr>
                </a:solidFill>
              </a:rPr>
              <a:t/>
            </a:r>
            <a:br>
              <a:rPr lang="fr-FR" sz="3600" dirty="0" smtClean="0">
                <a:solidFill>
                  <a:schemeClr val="accent1">
                    <a:lumMod val="75000"/>
                  </a:schemeClr>
                </a:solidFill>
              </a:rPr>
            </a:br>
            <a:endParaRPr lang="fr-FR" sz="3600" dirty="0">
              <a:solidFill>
                <a:schemeClr val="accent1">
                  <a:lumMod val="75000"/>
                </a:schemeClr>
              </a:solidFill>
            </a:endParaRPr>
          </a:p>
        </p:txBody>
      </p:sp>
      <p:sp>
        <p:nvSpPr>
          <p:cNvPr id="3" name="Sous-titre 2"/>
          <p:cNvSpPr>
            <a:spLocks noGrp="1"/>
          </p:cNvSpPr>
          <p:nvPr>
            <p:ph type="subTitle" idx="1"/>
          </p:nvPr>
        </p:nvSpPr>
        <p:spPr>
          <a:xfrm>
            <a:off x="571472" y="1428736"/>
            <a:ext cx="8324880" cy="5000636"/>
          </a:xfrm>
        </p:spPr>
        <p:txBody>
          <a:bodyPr>
            <a:normAutofit/>
          </a:bodyPr>
          <a:lstStyle/>
          <a:p>
            <a:pPr algn="l"/>
            <a:endParaRPr lang="fr-FR" b="1" dirty="0" smtClean="0"/>
          </a:p>
          <a:p>
            <a:pPr algn="l"/>
            <a:r>
              <a:rPr lang="fr-FR" sz="3200" b="1" dirty="0" smtClean="0">
                <a:solidFill>
                  <a:srgbClr val="FF0000"/>
                </a:solidFill>
              </a:rPr>
              <a:t>1- Définition : </a:t>
            </a:r>
          </a:p>
          <a:p>
            <a:pPr algn="l"/>
            <a:r>
              <a:rPr lang="fr-FR" b="1" dirty="0" smtClean="0"/>
              <a:t>         Le modèle  conceptuel des traitements perm et de connaitre un acteur de l’organisation régit quand il reçoit ce message et quelle opération il effectué.</a:t>
            </a:r>
          </a:p>
          <a:p>
            <a:pPr algn="l"/>
            <a:r>
              <a:rPr lang="fr-FR" b="1" dirty="0" smtClean="0"/>
              <a:t> </a:t>
            </a:r>
          </a:p>
          <a:p>
            <a:pPr lvl="0" algn="l"/>
            <a:r>
              <a:rPr lang="fr-FR" b="1" dirty="0" smtClean="0"/>
              <a:t>  Le MCT réponde à la question Quoi?</a:t>
            </a:r>
          </a:p>
          <a:p>
            <a:pPr lvl="0" algn="l"/>
            <a:r>
              <a:rPr lang="fr-FR" b="1" dirty="0" smtClean="0"/>
              <a:t>  </a:t>
            </a:r>
          </a:p>
          <a:p>
            <a:pPr algn="l"/>
            <a:r>
              <a:rPr lang="fr-FR" b="1" dirty="0" smtClean="0">
                <a:solidFill>
                  <a:srgbClr val="FF0000"/>
                </a:solidFill>
              </a:rPr>
              <a:t>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diamond(in)">
                                      <p:cBhvr>
                                        <p:cTn id="11" dur="2000"/>
                                        <p:tgtEl>
                                          <p:spTgt spid="3">
                                            <p:txEl>
                                              <p:pRg st="1" end="1"/>
                                            </p:txEl>
                                          </p:spTgt>
                                        </p:tgtEl>
                                      </p:cBhvr>
                                    </p:animEffect>
                                  </p:childTnLst>
                                </p:cTn>
                              </p:par>
                            </p:childTnLst>
                          </p:cTn>
                        </p:par>
                        <p:par>
                          <p:cTn id="12" fill="hold">
                            <p:stCondLst>
                              <p:cond delay="4500"/>
                            </p:stCondLst>
                            <p:childTnLst>
                              <p:par>
                                <p:cTn id="13" presetID="8" presetClass="entr" presetSubtype="16"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amond(in)">
                                      <p:cBhvr>
                                        <p:cTn id="15" dur="2000"/>
                                        <p:tgtEl>
                                          <p:spTgt spid="3">
                                            <p:txEl>
                                              <p:pRg st="2" end="2"/>
                                            </p:txEl>
                                          </p:spTgt>
                                        </p:tgtEl>
                                      </p:cBhvr>
                                    </p:animEffect>
                                  </p:childTnLst>
                                </p:cTn>
                              </p:par>
                            </p:childTnLst>
                          </p:cTn>
                        </p:par>
                        <p:par>
                          <p:cTn id="16" fill="hold">
                            <p:stCondLst>
                              <p:cond delay="6500"/>
                            </p:stCondLst>
                            <p:childTnLst>
                              <p:par>
                                <p:cTn id="17" presetID="8" presetClass="entr" presetSubtype="16"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amond(in)">
                                      <p:cBhvr>
                                        <p:cTn id="19" dur="2000"/>
                                        <p:tgtEl>
                                          <p:spTgt spid="3">
                                            <p:txEl>
                                              <p:pRg st="3" end="3"/>
                                            </p:txEl>
                                          </p:spTgt>
                                        </p:tgtEl>
                                      </p:cBhvr>
                                    </p:animEffect>
                                  </p:childTnLst>
                                </p:cTn>
                              </p:par>
                            </p:childTnLst>
                          </p:cTn>
                        </p:par>
                        <p:par>
                          <p:cTn id="20" fill="hold">
                            <p:stCondLst>
                              <p:cond delay="8500"/>
                            </p:stCondLst>
                            <p:childTnLst>
                              <p:par>
                                <p:cTn id="21" presetID="8" presetClass="entr" presetSubtype="16"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amond(in)">
                                      <p:cBhvr>
                                        <p:cTn id="23" dur="2000"/>
                                        <p:tgtEl>
                                          <p:spTgt spid="3">
                                            <p:txEl>
                                              <p:pRg st="4" end="4"/>
                                            </p:txEl>
                                          </p:spTgt>
                                        </p:tgtEl>
                                      </p:cBhvr>
                                    </p:animEffect>
                                  </p:childTnLst>
                                </p:cTn>
                              </p:par>
                            </p:childTnLst>
                          </p:cTn>
                        </p:par>
                        <p:par>
                          <p:cTn id="24" fill="hold">
                            <p:stCondLst>
                              <p:cond delay="10500"/>
                            </p:stCondLst>
                            <p:childTnLst>
                              <p:par>
                                <p:cTn id="25" presetID="8" presetClass="entr" presetSubtype="16" fill="hold" grpId="0" nodeType="after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diamond(in)">
                                      <p:cBhvr>
                                        <p:cTn id="27" dur="2000"/>
                                        <p:tgtEl>
                                          <p:spTgt spid="3">
                                            <p:txEl>
                                              <p:pRg st="5" end="5"/>
                                            </p:txEl>
                                          </p:spTgt>
                                        </p:tgtEl>
                                      </p:cBhvr>
                                    </p:animEffect>
                                  </p:childTnLst>
                                </p:cTn>
                              </p:par>
                            </p:childTnLst>
                          </p:cTn>
                        </p:par>
                        <p:par>
                          <p:cTn id="28" fill="hold">
                            <p:stCondLst>
                              <p:cond delay="12500"/>
                            </p:stCondLst>
                            <p:childTnLst>
                              <p:par>
                                <p:cTn id="29" presetID="8" presetClass="entr" presetSubtype="16" fill="hold" grpId="0" nodeType="after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diamond(in)">
                                      <p:cBhvr>
                                        <p:cTn id="31"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33400" y="357166"/>
            <a:ext cx="7851648" cy="1143008"/>
          </a:xfrm>
        </p:spPr>
        <p:txBody>
          <a:bodyPr>
            <a:normAutofit/>
          </a:bodyPr>
          <a:lstStyle/>
          <a:p>
            <a:pPr algn="l"/>
            <a:r>
              <a:rPr lang="fr-FR" sz="3600" dirty="0" smtClean="0">
                <a:solidFill>
                  <a:schemeClr val="accent1">
                    <a:lumMod val="75000"/>
                  </a:schemeClr>
                </a:solidFill>
              </a:rPr>
              <a:t>processus  : liquidation </a:t>
            </a:r>
            <a:br>
              <a:rPr lang="fr-FR" sz="3600" dirty="0" smtClean="0">
                <a:solidFill>
                  <a:schemeClr val="accent1">
                    <a:lumMod val="75000"/>
                  </a:schemeClr>
                </a:solidFill>
              </a:rPr>
            </a:br>
            <a:endParaRPr lang="fr-FR" sz="3600" dirty="0">
              <a:solidFill>
                <a:schemeClr val="accent1">
                  <a:lumMod val="75000"/>
                </a:schemeClr>
              </a:solidFill>
            </a:endParaRPr>
          </a:p>
        </p:txBody>
      </p:sp>
      <p:sp>
        <p:nvSpPr>
          <p:cNvPr id="4" name="Ellipse 3"/>
          <p:cNvSpPr/>
          <p:nvPr/>
        </p:nvSpPr>
        <p:spPr>
          <a:xfrm>
            <a:off x="4143372" y="1071546"/>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 </a:t>
            </a:r>
          </a:p>
          <a:p>
            <a:pPr algn="ctr"/>
            <a:r>
              <a:rPr lang="fr-FR" sz="1000" dirty="0" smtClean="0"/>
              <a:t>Pré liquidé  </a:t>
            </a:r>
          </a:p>
          <a:p>
            <a:pPr algn="ctr"/>
            <a:endParaRPr lang="fr-FR" sz="1000" dirty="0" smtClean="0"/>
          </a:p>
          <a:p>
            <a:pPr algn="ctr"/>
            <a:endParaRPr lang="fr-FR" sz="1000" dirty="0"/>
          </a:p>
        </p:txBody>
      </p:sp>
      <p:sp>
        <p:nvSpPr>
          <p:cNvPr id="5" name="Triangle isocèle 4"/>
          <p:cNvSpPr/>
          <p:nvPr/>
        </p:nvSpPr>
        <p:spPr>
          <a:xfrm rot="10800000">
            <a:off x="4714876" y="1928802"/>
            <a:ext cx="571504" cy="285752"/>
          </a:xfrm>
          <a:prstGeom prst="triangle">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a:p>
        </p:txBody>
      </p:sp>
      <p:sp>
        <p:nvSpPr>
          <p:cNvPr id="6" name="Rectangle 5"/>
          <p:cNvSpPr/>
          <p:nvPr/>
        </p:nvSpPr>
        <p:spPr>
          <a:xfrm>
            <a:off x="4000496" y="2214554"/>
            <a:ext cx="2143140" cy="1428760"/>
          </a:xfrm>
          <a:prstGeom prst="rect">
            <a:avLst/>
          </a:prstGeom>
          <a:solidFill>
            <a:schemeClr val="accent4">
              <a:lumMod val="40000"/>
              <a:lumOff val="60000"/>
            </a:schemeClr>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r>
              <a:rPr lang="fr-FR" sz="1000" dirty="0" smtClean="0"/>
              <a:t>          </a:t>
            </a:r>
          </a:p>
          <a:p>
            <a:endParaRPr lang="fr-FR" sz="1000" dirty="0" smtClean="0"/>
          </a:p>
          <a:p>
            <a:endParaRPr lang="fr-FR" sz="1000" dirty="0" smtClean="0"/>
          </a:p>
          <a:p>
            <a:endParaRPr lang="fr-FR" sz="1000" dirty="0" smtClean="0"/>
          </a:p>
          <a:p>
            <a:r>
              <a:rPr lang="fr-FR" sz="1000" dirty="0" smtClean="0"/>
              <a:t>           </a:t>
            </a:r>
          </a:p>
          <a:p>
            <a:endParaRPr lang="fr-FR" sz="1000" dirty="0" smtClean="0"/>
          </a:p>
          <a:p>
            <a:r>
              <a:rPr lang="fr-FR" sz="1000" dirty="0" smtClean="0"/>
              <a:t>          OK                    </a:t>
            </a:r>
            <a:r>
              <a:rPr lang="fr-FR" sz="1000" dirty="0" err="1" smtClean="0"/>
              <a:t>OK</a:t>
            </a:r>
            <a:r>
              <a:rPr lang="fr-FR" sz="1000" dirty="0" smtClean="0"/>
              <a:t> </a:t>
            </a:r>
            <a:endParaRPr lang="fr-FR" sz="1000" dirty="0"/>
          </a:p>
        </p:txBody>
      </p:sp>
      <p:sp>
        <p:nvSpPr>
          <p:cNvPr id="7" name="ZoneTexte 6"/>
          <p:cNvSpPr txBox="1"/>
          <p:nvPr/>
        </p:nvSpPr>
        <p:spPr>
          <a:xfrm>
            <a:off x="4143372" y="2285992"/>
            <a:ext cx="2143140" cy="923330"/>
          </a:xfrm>
          <a:prstGeom prst="rect">
            <a:avLst/>
          </a:prstGeom>
          <a:noFill/>
        </p:spPr>
        <p:txBody>
          <a:bodyPr wrap="square" rtlCol="0">
            <a:spAutoFit/>
          </a:bodyPr>
          <a:lstStyle/>
          <a:p>
            <a:r>
              <a:rPr lang="fr-FR" sz="900" dirty="0" smtClean="0"/>
              <a:t>- Étude de dossier  </a:t>
            </a:r>
          </a:p>
          <a:p>
            <a:pPr>
              <a:buFontTx/>
              <a:buChar char="-"/>
            </a:pPr>
            <a:r>
              <a:rPr lang="fr-FR" sz="900" dirty="0" smtClean="0"/>
              <a:t> liquider le dossier  </a:t>
            </a:r>
          </a:p>
          <a:p>
            <a:pPr>
              <a:buFontTx/>
              <a:buChar char="-"/>
            </a:pPr>
            <a:r>
              <a:rPr lang="fr-FR" sz="900" dirty="0" smtClean="0"/>
              <a:t> établissement de fiche de liquidation</a:t>
            </a:r>
          </a:p>
          <a:p>
            <a:pPr>
              <a:buFontTx/>
              <a:buChar char="-"/>
            </a:pPr>
            <a:r>
              <a:rPr lang="fr-FR" sz="900" dirty="0" smtClean="0"/>
              <a:t> établissement de la convocation en </a:t>
            </a:r>
          </a:p>
          <a:p>
            <a:r>
              <a:rPr lang="fr-FR" sz="900" dirty="0" smtClean="0"/>
              <a:t>Cas d’un manque dans le dossier </a:t>
            </a:r>
          </a:p>
          <a:p>
            <a:r>
              <a:rPr lang="fr-FR" sz="900" dirty="0" smtClean="0"/>
              <a:t>- Apprécie les doits par la validation  </a:t>
            </a:r>
          </a:p>
        </p:txBody>
      </p:sp>
      <p:sp>
        <p:nvSpPr>
          <p:cNvPr id="8" name="Ellipse 7"/>
          <p:cNvSpPr/>
          <p:nvPr/>
        </p:nvSpPr>
        <p:spPr>
          <a:xfrm>
            <a:off x="5429256" y="4000504"/>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Convocation </a:t>
            </a:r>
          </a:p>
          <a:p>
            <a:pPr algn="ctr"/>
            <a:r>
              <a:rPr lang="fr-FR" sz="1000" dirty="0" smtClean="0"/>
              <a:t>Établie   </a:t>
            </a:r>
          </a:p>
          <a:p>
            <a:pPr algn="ctr"/>
            <a:endParaRPr lang="fr-FR" sz="1000" dirty="0" smtClean="0"/>
          </a:p>
          <a:p>
            <a:pPr algn="ctr"/>
            <a:endParaRPr lang="fr-FR" sz="1000" dirty="0"/>
          </a:p>
        </p:txBody>
      </p:sp>
      <p:sp>
        <p:nvSpPr>
          <p:cNvPr id="9" name="Ellipse 8"/>
          <p:cNvSpPr/>
          <p:nvPr/>
        </p:nvSpPr>
        <p:spPr>
          <a:xfrm>
            <a:off x="3214678" y="4000504"/>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 </a:t>
            </a:r>
          </a:p>
          <a:p>
            <a:pPr algn="ctr"/>
            <a:r>
              <a:rPr lang="fr-FR" sz="1000" dirty="0" smtClean="0"/>
              <a:t>Liquidé établi   </a:t>
            </a:r>
          </a:p>
          <a:p>
            <a:pPr algn="ctr"/>
            <a:endParaRPr lang="fr-FR" sz="1000" dirty="0" smtClean="0"/>
          </a:p>
          <a:p>
            <a:pPr algn="ctr"/>
            <a:endParaRPr lang="fr-FR" sz="1000" dirty="0"/>
          </a:p>
        </p:txBody>
      </p:sp>
      <p:sp>
        <p:nvSpPr>
          <p:cNvPr id="10" name="Ellipse 9"/>
          <p:cNvSpPr/>
          <p:nvPr/>
        </p:nvSpPr>
        <p:spPr>
          <a:xfrm>
            <a:off x="4000496" y="5143512"/>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Fiche de </a:t>
            </a:r>
          </a:p>
          <a:p>
            <a:pPr algn="ctr"/>
            <a:r>
              <a:rPr lang="fr-FR" sz="1000" dirty="0" smtClean="0"/>
              <a:t>Liquidation   </a:t>
            </a:r>
          </a:p>
          <a:p>
            <a:pPr algn="ctr"/>
            <a:endParaRPr lang="fr-FR" sz="1000" dirty="0" smtClean="0"/>
          </a:p>
          <a:p>
            <a:pPr algn="ctr"/>
            <a:endParaRPr lang="fr-FR" sz="1000" dirty="0"/>
          </a:p>
        </p:txBody>
      </p:sp>
      <p:sp>
        <p:nvSpPr>
          <p:cNvPr id="11" name="Ellipse 10"/>
          <p:cNvSpPr/>
          <p:nvPr/>
        </p:nvSpPr>
        <p:spPr>
          <a:xfrm>
            <a:off x="2214546" y="5143512"/>
            <a:ext cx="1643074" cy="571504"/>
          </a:xfrm>
          <a:prstGeom prst="ellipse">
            <a:avLst/>
          </a:prstGeom>
          <a:solidFill>
            <a:srgbClr val="E4CCE3"/>
          </a:solidFill>
          <a:ln>
            <a:solidFill>
              <a:schemeClr val="tx1"/>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rtlCol="0" anchor="ctr"/>
          <a:lstStyle/>
          <a:p>
            <a:pPr algn="ctr"/>
            <a:endParaRPr lang="fr-FR" sz="1000" dirty="0" smtClean="0"/>
          </a:p>
          <a:p>
            <a:pPr algn="ctr"/>
            <a:r>
              <a:rPr lang="fr-FR" sz="1000" dirty="0" smtClean="0"/>
              <a:t>Dossier </a:t>
            </a:r>
          </a:p>
          <a:p>
            <a:pPr algn="ctr"/>
            <a:r>
              <a:rPr lang="fr-FR" sz="1000" dirty="0" smtClean="0"/>
              <a:t>Enregistré   </a:t>
            </a:r>
          </a:p>
          <a:p>
            <a:pPr algn="ctr"/>
            <a:endParaRPr lang="fr-FR" sz="1000" dirty="0" smtClean="0"/>
          </a:p>
          <a:p>
            <a:pPr algn="ctr"/>
            <a:endParaRPr lang="fr-FR" sz="1000" dirty="0"/>
          </a:p>
        </p:txBody>
      </p:sp>
      <p:cxnSp>
        <p:nvCxnSpPr>
          <p:cNvPr id="13" name="Connecteur droit 12"/>
          <p:cNvCxnSpPr/>
          <p:nvPr/>
        </p:nvCxnSpPr>
        <p:spPr>
          <a:xfrm>
            <a:off x="5214942" y="3357562"/>
            <a:ext cx="214314" cy="1588"/>
          </a:xfrm>
          <a:prstGeom prst="line">
            <a:avLst/>
          </a:prstGeom>
        </p:spPr>
        <p:style>
          <a:lnRef idx="1">
            <a:schemeClr val="dk1"/>
          </a:lnRef>
          <a:fillRef idx="0">
            <a:schemeClr val="dk1"/>
          </a:fillRef>
          <a:effectRef idx="0">
            <a:schemeClr val="dk1"/>
          </a:effectRef>
          <a:fontRef idx="minor">
            <a:schemeClr val="tx1"/>
          </a:fontRef>
        </p:style>
      </p:cxnSp>
      <p:cxnSp>
        <p:nvCxnSpPr>
          <p:cNvPr id="15" name="Connecteur droit avec flèche 14"/>
          <p:cNvCxnSpPr>
            <a:endCxn id="5" idx="3"/>
          </p:cNvCxnSpPr>
          <p:nvPr/>
        </p:nvCxnSpPr>
        <p:spPr>
          <a:xfrm rot="5400000">
            <a:off x="4857752" y="1785926"/>
            <a:ext cx="285752"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8" name="Connecteur droit 17"/>
          <p:cNvCxnSpPr/>
          <p:nvPr/>
        </p:nvCxnSpPr>
        <p:spPr>
          <a:xfrm>
            <a:off x="4000496" y="3214686"/>
            <a:ext cx="2143140" cy="1588"/>
          </a:xfrm>
          <a:prstGeom prst="line">
            <a:avLst/>
          </a:prstGeom>
        </p:spPr>
        <p:style>
          <a:lnRef idx="1">
            <a:schemeClr val="accent4"/>
          </a:lnRef>
          <a:fillRef idx="0">
            <a:schemeClr val="accent4"/>
          </a:fillRef>
          <a:effectRef idx="0">
            <a:schemeClr val="accent4"/>
          </a:effectRef>
          <a:fontRef idx="minor">
            <a:schemeClr val="tx1"/>
          </a:fontRef>
        </p:style>
      </p:cxnSp>
      <p:cxnSp>
        <p:nvCxnSpPr>
          <p:cNvPr id="20" name="Connecteur droit 19"/>
          <p:cNvCxnSpPr/>
          <p:nvPr/>
        </p:nvCxnSpPr>
        <p:spPr>
          <a:xfrm rot="5400000">
            <a:off x="4785917" y="3428603"/>
            <a:ext cx="428628" cy="794"/>
          </a:xfrm>
          <a:prstGeom prst="line">
            <a:avLst/>
          </a:prstGeom>
        </p:spPr>
        <p:style>
          <a:lnRef idx="1">
            <a:schemeClr val="accent4"/>
          </a:lnRef>
          <a:fillRef idx="0">
            <a:schemeClr val="accent4"/>
          </a:fillRef>
          <a:effectRef idx="0">
            <a:schemeClr val="accent4"/>
          </a:effectRef>
          <a:fontRef idx="minor">
            <a:schemeClr val="tx1"/>
          </a:fontRef>
        </p:style>
      </p:cxnSp>
      <p:cxnSp>
        <p:nvCxnSpPr>
          <p:cNvPr id="25" name="Connecteur droit avec flèche 24"/>
          <p:cNvCxnSpPr/>
          <p:nvPr/>
        </p:nvCxnSpPr>
        <p:spPr>
          <a:xfrm rot="5400000">
            <a:off x="4179091" y="3679033"/>
            <a:ext cx="357190" cy="28575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7" name="Connecteur droit avec flèche 26"/>
          <p:cNvCxnSpPr/>
          <p:nvPr/>
        </p:nvCxnSpPr>
        <p:spPr>
          <a:xfrm rot="16200000" flipH="1">
            <a:off x="5500694" y="3714752"/>
            <a:ext cx="428628" cy="28575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29" name="Connecteur droit avec flèche 28"/>
          <p:cNvCxnSpPr>
            <a:stCxn id="9" idx="4"/>
          </p:cNvCxnSpPr>
          <p:nvPr/>
        </p:nvCxnSpPr>
        <p:spPr>
          <a:xfrm rot="16200000" flipH="1">
            <a:off x="3911198" y="4697024"/>
            <a:ext cx="642942" cy="392909"/>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1" name="Connecteur droit avec flèche 30"/>
          <p:cNvCxnSpPr/>
          <p:nvPr/>
        </p:nvCxnSpPr>
        <p:spPr>
          <a:xfrm rot="5400000">
            <a:off x="3107521" y="4679165"/>
            <a:ext cx="714380" cy="35719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grpId="0" nodeType="afterEffect">
                                  <p:stCondLst>
                                    <p:cond delay="20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par>
                                <p:cTn id="12" presetID="5" presetClass="entr" presetSubtype="10" fill="hold" nodeType="withEffect">
                                  <p:stCondLst>
                                    <p:cond delay="500"/>
                                  </p:stCondLst>
                                  <p:childTnLst>
                                    <p:set>
                                      <p:cBhvr>
                                        <p:cTn id="13" dur="1" fill="hold">
                                          <p:stCondLst>
                                            <p:cond delay="0"/>
                                          </p:stCondLst>
                                        </p:cTn>
                                        <p:tgtEl>
                                          <p:spTgt spid="15"/>
                                        </p:tgtEl>
                                        <p:attrNameLst>
                                          <p:attrName>style.visibility</p:attrName>
                                        </p:attrNameLst>
                                      </p:cBhvr>
                                      <p:to>
                                        <p:strVal val="visible"/>
                                      </p:to>
                                    </p:set>
                                    <p:animEffect transition="in" filter="checkerboard(across)">
                                      <p:cBhvr>
                                        <p:cTn id="14" dur="2000"/>
                                        <p:tgtEl>
                                          <p:spTgt spid="15"/>
                                        </p:tgtEl>
                                      </p:cBhvr>
                                    </p:animEffect>
                                  </p:childTnLst>
                                </p:cTn>
                              </p:par>
                              <p:par>
                                <p:cTn id="15" presetID="5" presetClass="entr" presetSubtype="10" fill="hold" grpId="0" nodeType="withEffect">
                                  <p:stCondLst>
                                    <p:cond delay="50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2000"/>
                                        <p:tgtEl>
                                          <p:spTgt spid="5"/>
                                        </p:tgtEl>
                                      </p:cBhvr>
                                    </p:animEffect>
                                  </p:childTnLst>
                                </p:cTn>
                              </p:par>
                              <p:par>
                                <p:cTn id="18" presetID="5" presetClass="entr" presetSubtype="10" fill="hold" grpId="0" nodeType="withEffect">
                                  <p:stCondLst>
                                    <p:cond delay="500"/>
                                  </p:stCondLst>
                                  <p:childTnLst>
                                    <p:set>
                                      <p:cBhvr>
                                        <p:cTn id="19" dur="1" fill="hold">
                                          <p:stCondLst>
                                            <p:cond delay="0"/>
                                          </p:stCondLst>
                                        </p:cTn>
                                        <p:tgtEl>
                                          <p:spTgt spid="6"/>
                                        </p:tgtEl>
                                        <p:attrNameLst>
                                          <p:attrName>style.visibility</p:attrName>
                                        </p:attrNameLst>
                                      </p:cBhvr>
                                      <p:to>
                                        <p:strVal val="visible"/>
                                      </p:to>
                                    </p:set>
                                    <p:animEffect transition="in" filter="checkerboard(across)">
                                      <p:cBhvr>
                                        <p:cTn id="20" dur="2000"/>
                                        <p:tgtEl>
                                          <p:spTgt spid="6"/>
                                        </p:tgtEl>
                                      </p:cBhvr>
                                    </p:animEffect>
                                  </p:childTnLst>
                                </p:cTn>
                              </p:par>
                              <p:par>
                                <p:cTn id="21" presetID="5" presetClass="entr" presetSubtype="10"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2000"/>
                                        <p:tgtEl>
                                          <p:spTgt spid="7"/>
                                        </p:tgtEl>
                                      </p:cBhvr>
                                    </p:animEffect>
                                  </p:childTnLst>
                                </p:cTn>
                              </p:par>
                              <p:par>
                                <p:cTn id="24" presetID="5" presetClass="entr" presetSubtype="10" fill="hold" nodeType="withEffect">
                                  <p:stCondLst>
                                    <p:cond delay="500"/>
                                  </p:stCondLst>
                                  <p:childTnLst>
                                    <p:set>
                                      <p:cBhvr>
                                        <p:cTn id="25" dur="1" fill="hold">
                                          <p:stCondLst>
                                            <p:cond delay="0"/>
                                          </p:stCondLst>
                                        </p:cTn>
                                        <p:tgtEl>
                                          <p:spTgt spid="18"/>
                                        </p:tgtEl>
                                        <p:attrNameLst>
                                          <p:attrName>style.visibility</p:attrName>
                                        </p:attrNameLst>
                                      </p:cBhvr>
                                      <p:to>
                                        <p:strVal val="visible"/>
                                      </p:to>
                                    </p:set>
                                    <p:animEffect transition="in" filter="checkerboard(across)">
                                      <p:cBhvr>
                                        <p:cTn id="26" dur="2000"/>
                                        <p:tgtEl>
                                          <p:spTgt spid="18"/>
                                        </p:tgtEl>
                                      </p:cBhvr>
                                    </p:animEffect>
                                  </p:childTnLst>
                                </p:cTn>
                              </p:par>
                              <p:par>
                                <p:cTn id="27" presetID="5" presetClass="entr" presetSubtype="10" fill="hold" nodeType="withEffect">
                                  <p:stCondLst>
                                    <p:cond delay="500"/>
                                  </p:stCondLst>
                                  <p:childTnLst>
                                    <p:set>
                                      <p:cBhvr>
                                        <p:cTn id="28" dur="1" fill="hold">
                                          <p:stCondLst>
                                            <p:cond delay="0"/>
                                          </p:stCondLst>
                                        </p:cTn>
                                        <p:tgtEl>
                                          <p:spTgt spid="20"/>
                                        </p:tgtEl>
                                        <p:attrNameLst>
                                          <p:attrName>style.visibility</p:attrName>
                                        </p:attrNameLst>
                                      </p:cBhvr>
                                      <p:to>
                                        <p:strVal val="visible"/>
                                      </p:to>
                                    </p:set>
                                    <p:animEffect transition="in" filter="checkerboard(across)">
                                      <p:cBhvr>
                                        <p:cTn id="29" dur="2000"/>
                                        <p:tgtEl>
                                          <p:spTgt spid="20"/>
                                        </p:tgtEl>
                                      </p:cBhvr>
                                    </p:animEffect>
                                  </p:childTnLst>
                                </p:cTn>
                              </p:par>
                              <p:par>
                                <p:cTn id="30" presetID="5" presetClass="entr" presetSubtype="10" fill="hold" nodeType="withEffect">
                                  <p:stCondLst>
                                    <p:cond delay="500"/>
                                  </p:stCondLst>
                                  <p:childTnLst>
                                    <p:set>
                                      <p:cBhvr>
                                        <p:cTn id="31" dur="1" fill="hold">
                                          <p:stCondLst>
                                            <p:cond delay="0"/>
                                          </p:stCondLst>
                                        </p:cTn>
                                        <p:tgtEl>
                                          <p:spTgt spid="13"/>
                                        </p:tgtEl>
                                        <p:attrNameLst>
                                          <p:attrName>style.visibility</p:attrName>
                                        </p:attrNameLst>
                                      </p:cBhvr>
                                      <p:to>
                                        <p:strVal val="visible"/>
                                      </p:to>
                                    </p:set>
                                    <p:animEffect transition="in" filter="checkerboard(across)">
                                      <p:cBhvr>
                                        <p:cTn id="32" dur="2000"/>
                                        <p:tgtEl>
                                          <p:spTgt spid="13"/>
                                        </p:tgtEl>
                                      </p:cBhvr>
                                    </p:animEffect>
                                  </p:childTnLst>
                                </p:cTn>
                              </p:par>
                              <p:par>
                                <p:cTn id="33" presetID="5" presetClass="entr" presetSubtype="10" fill="hold" nodeType="withEffect">
                                  <p:stCondLst>
                                    <p:cond delay="500"/>
                                  </p:stCondLst>
                                  <p:childTnLst>
                                    <p:set>
                                      <p:cBhvr>
                                        <p:cTn id="34" dur="1" fill="hold">
                                          <p:stCondLst>
                                            <p:cond delay="0"/>
                                          </p:stCondLst>
                                        </p:cTn>
                                        <p:tgtEl>
                                          <p:spTgt spid="27"/>
                                        </p:tgtEl>
                                        <p:attrNameLst>
                                          <p:attrName>style.visibility</p:attrName>
                                        </p:attrNameLst>
                                      </p:cBhvr>
                                      <p:to>
                                        <p:strVal val="visible"/>
                                      </p:to>
                                    </p:set>
                                    <p:animEffect transition="in" filter="checkerboard(across)">
                                      <p:cBhvr>
                                        <p:cTn id="35" dur="2000"/>
                                        <p:tgtEl>
                                          <p:spTgt spid="27"/>
                                        </p:tgtEl>
                                      </p:cBhvr>
                                    </p:animEffect>
                                  </p:childTnLst>
                                </p:cTn>
                              </p:par>
                              <p:par>
                                <p:cTn id="36" presetID="5" presetClass="entr" presetSubtype="10" fill="hold" grpId="0" nodeType="withEffect">
                                  <p:stCondLst>
                                    <p:cond delay="500"/>
                                  </p:stCondLst>
                                  <p:childTnLst>
                                    <p:set>
                                      <p:cBhvr>
                                        <p:cTn id="37" dur="1" fill="hold">
                                          <p:stCondLst>
                                            <p:cond delay="0"/>
                                          </p:stCondLst>
                                        </p:cTn>
                                        <p:tgtEl>
                                          <p:spTgt spid="8"/>
                                        </p:tgtEl>
                                        <p:attrNameLst>
                                          <p:attrName>style.visibility</p:attrName>
                                        </p:attrNameLst>
                                      </p:cBhvr>
                                      <p:to>
                                        <p:strVal val="visible"/>
                                      </p:to>
                                    </p:set>
                                    <p:animEffect transition="in" filter="checkerboard(across)">
                                      <p:cBhvr>
                                        <p:cTn id="38" dur="2000"/>
                                        <p:tgtEl>
                                          <p:spTgt spid="8"/>
                                        </p:tgtEl>
                                      </p:cBhvr>
                                    </p:animEffect>
                                  </p:childTnLst>
                                </p:cTn>
                              </p:par>
                              <p:par>
                                <p:cTn id="39" presetID="5" presetClass="entr" presetSubtype="10" fill="hold" nodeType="withEffect">
                                  <p:stCondLst>
                                    <p:cond delay="500"/>
                                  </p:stCondLst>
                                  <p:childTnLst>
                                    <p:set>
                                      <p:cBhvr>
                                        <p:cTn id="40" dur="1" fill="hold">
                                          <p:stCondLst>
                                            <p:cond delay="0"/>
                                          </p:stCondLst>
                                        </p:cTn>
                                        <p:tgtEl>
                                          <p:spTgt spid="25"/>
                                        </p:tgtEl>
                                        <p:attrNameLst>
                                          <p:attrName>style.visibility</p:attrName>
                                        </p:attrNameLst>
                                      </p:cBhvr>
                                      <p:to>
                                        <p:strVal val="visible"/>
                                      </p:to>
                                    </p:set>
                                    <p:animEffect transition="in" filter="checkerboard(across)">
                                      <p:cBhvr>
                                        <p:cTn id="41" dur="2000"/>
                                        <p:tgtEl>
                                          <p:spTgt spid="25"/>
                                        </p:tgtEl>
                                      </p:cBhvr>
                                    </p:animEffect>
                                  </p:childTnLst>
                                </p:cTn>
                              </p:par>
                              <p:par>
                                <p:cTn id="42" presetID="5" presetClass="entr" presetSubtype="10" fill="hold" grpId="0" nodeType="withEffect">
                                  <p:stCondLst>
                                    <p:cond delay="500"/>
                                  </p:stCondLst>
                                  <p:childTnLst>
                                    <p:set>
                                      <p:cBhvr>
                                        <p:cTn id="43" dur="1" fill="hold">
                                          <p:stCondLst>
                                            <p:cond delay="0"/>
                                          </p:stCondLst>
                                        </p:cTn>
                                        <p:tgtEl>
                                          <p:spTgt spid="9"/>
                                        </p:tgtEl>
                                        <p:attrNameLst>
                                          <p:attrName>style.visibility</p:attrName>
                                        </p:attrNameLst>
                                      </p:cBhvr>
                                      <p:to>
                                        <p:strVal val="visible"/>
                                      </p:to>
                                    </p:set>
                                    <p:animEffect transition="in" filter="checkerboard(across)">
                                      <p:cBhvr>
                                        <p:cTn id="44" dur="2000"/>
                                        <p:tgtEl>
                                          <p:spTgt spid="9"/>
                                        </p:tgtEl>
                                      </p:cBhvr>
                                    </p:animEffect>
                                  </p:childTnLst>
                                </p:cTn>
                              </p:par>
                              <p:par>
                                <p:cTn id="45" presetID="5" presetClass="entr" presetSubtype="10" fill="hold" nodeType="withEffect">
                                  <p:stCondLst>
                                    <p:cond delay="500"/>
                                  </p:stCondLst>
                                  <p:childTnLst>
                                    <p:set>
                                      <p:cBhvr>
                                        <p:cTn id="46" dur="1" fill="hold">
                                          <p:stCondLst>
                                            <p:cond delay="0"/>
                                          </p:stCondLst>
                                        </p:cTn>
                                        <p:tgtEl>
                                          <p:spTgt spid="31"/>
                                        </p:tgtEl>
                                        <p:attrNameLst>
                                          <p:attrName>style.visibility</p:attrName>
                                        </p:attrNameLst>
                                      </p:cBhvr>
                                      <p:to>
                                        <p:strVal val="visible"/>
                                      </p:to>
                                    </p:set>
                                    <p:animEffect transition="in" filter="checkerboard(across)">
                                      <p:cBhvr>
                                        <p:cTn id="47" dur="2000"/>
                                        <p:tgtEl>
                                          <p:spTgt spid="31"/>
                                        </p:tgtEl>
                                      </p:cBhvr>
                                    </p:animEffect>
                                  </p:childTnLst>
                                </p:cTn>
                              </p:par>
                              <p:par>
                                <p:cTn id="48" presetID="5" presetClass="entr" presetSubtype="10" fill="hold" nodeType="withEffect">
                                  <p:stCondLst>
                                    <p:cond delay="500"/>
                                  </p:stCondLst>
                                  <p:childTnLst>
                                    <p:set>
                                      <p:cBhvr>
                                        <p:cTn id="49" dur="1" fill="hold">
                                          <p:stCondLst>
                                            <p:cond delay="0"/>
                                          </p:stCondLst>
                                        </p:cTn>
                                        <p:tgtEl>
                                          <p:spTgt spid="29"/>
                                        </p:tgtEl>
                                        <p:attrNameLst>
                                          <p:attrName>style.visibility</p:attrName>
                                        </p:attrNameLst>
                                      </p:cBhvr>
                                      <p:to>
                                        <p:strVal val="visible"/>
                                      </p:to>
                                    </p:set>
                                    <p:animEffect transition="in" filter="checkerboard(across)">
                                      <p:cBhvr>
                                        <p:cTn id="50" dur="2000"/>
                                        <p:tgtEl>
                                          <p:spTgt spid="29"/>
                                        </p:tgtEl>
                                      </p:cBhvr>
                                    </p:animEffect>
                                  </p:childTnLst>
                                </p:cTn>
                              </p:par>
                              <p:par>
                                <p:cTn id="51" presetID="5" presetClass="entr" presetSubtype="10" fill="hold" grpId="0" nodeType="withEffect">
                                  <p:stCondLst>
                                    <p:cond delay="500"/>
                                  </p:stCondLst>
                                  <p:childTnLst>
                                    <p:set>
                                      <p:cBhvr>
                                        <p:cTn id="52" dur="1" fill="hold">
                                          <p:stCondLst>
                                            <p:cond delay="0"/>
                                          </p:stCondLst>
                                        </p:cTn>
                                        <p:tgtEl>
                                          <p:spTgt spid="11"/>
                                        </p:tgtEl>
                                        <p:attrNameLst>
                                          <p:attrName>style.visibility</p:attrName>
                                        </p:attrNameLst>
                                      </p:cBhvr>
                                      <p:to>
                                        <p:strVal val="visible"/>
                                      </p:to>
                                    </p:set>
                                    <p:animEffect transition="in" filter="checkerboard(across)">
                                      <p:cBhvr>
                                        <p:cTn id="53" dur="2000"/>
                                        <p:tgtEl>
                                          <p:spTgt spid="11"/>
                                        </p:tgtEl>
                                      </p:cBhvr>
                                    </p:animEffect>
                                  </p:childTnLst>
                                </p:cTn>
                              </p:par>
                              <p:par>
                                <p:cTn id="54" presetID="5" presetClass="entr" presetSubtype="10" fill="hold" grpId="0" nodeType="withEffect">
                                  <p:stCondLst>
                                    <p:cond delay="500"/>
                                  </p:stCondLst>
                                  <p:childTnLst>
                                    <p:set>
                                      <p:cBhvr>
                                        <p:cTn id="55" dur="1" fill="hold">
                                          <p:stCondLst>
                                            <p:cond delay="0"/>
                                          </p:stCondLst>
                                        </p:cTn>
                                        <p:tgtEl>
                                          <p:spTgt spid="10"/>
                                        </p:tgtEl>
                                        <p:attrNameLst>
                                          <p:attrName>style.visibility</p:attrName>
                                        </p:attrNameLst>
                                      </p:cBhvr>
                                      <p:to>
                                        <p:strVal val="visible"/>
                                      </p:to>
                                    </p:set>
                                    <p:animEffect transition="in" filter="checkerboard(across)">
                                      <p:cBhvr>
                                        <p:cTn id="5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p:bldP spid="8" grpId="0" animBg="1"/>
      <p:bldP spid="9" grpId="0" animBg="1"/>
      <p:bldP spid="10" grpId="0" animBg="1"/>
      <p:bldP spid="1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33400" y="214290"/>
            <a:ext cx="7851648" cy="642942"/>
          </a:xfrm>
        </p:spPr>
        <p:txBody>
          <a:bodyPr>
            <a:normAutofit/>
          </a:bodyPr>
          <a:lstStyle/>
          <a:p>
            <a:pPr algn="l"/>
            <a:endParaRPr lang="fr-FR" sz="3600" dirty="0" smtClean="0">
              <a:solidFill>
                <a:schemeClr val="accent1">
                  <a:lumMod val="75000"/>
                </a:schemeClr>
              </a:solidFill>
            </a:endParaRPr>
          </a:p>
        </p:txBody>
      </p:sp>
      <p:sp>
        <p:nvSpPr>
          <p:cNvPr id="3" name="Sous-titre 2"/>
          <p:cNvSpPr>
            <a:spLocks noGrp="1"/>
          </p:cNvSpPr>
          <p:nvPr>
            <p:ph type="subTitle" idx="1"/>
          </p:nvPr>
        </p:nvSpPr>
        <p:spPr>
          <a:xfrm>
            <a:off x="533400" y="928670"/>
            <a:ext cx="7854696" cy="5715040"/>
          </a:xfrm>
        </p:spPr>
        <p:txBody>
          <a:bodyPr>
            <a:normAutofit fontScale="92500" lnSpcReduction="10000"/>
          </a:bodyPr>
          <a:lstStyle/>
          <a:p>
            <a:pPr algn="l"/>
            <a:r>
              <a:rPr lang="fr-FR" sz="2800" b="1" u="sng" dirty="0" smtClean="0">
                <a:latin typeface="Times New Roman" pitchFamily="18" charset="0"/>
                <a:cs typeface="Times New Roman" pitchFamily="18" charset="0"/>
              </a:rPr>
              <a:t>Introduction Générale</a:t>
            </a:r>
          </a:p>
          <a:p>
            <a:pPr algn="l"/>
            <a:r>
              <a:rPr lang="fr-FR" sz="2800" b="1" u="sng" dirty="0" smtClean="0">
                <a:ln w="11430"/>
                <a:latin typeface="Times New Roman" pitchFamily="18" charset="0"/>
                <a:cs typeface="Times New Roman" pitchFamily="18" charset="0"/>
              </a:rPr>
              <a:t>Chapitre N° 01 </a:t>
            </a:r>
            <a:r>
              <a:rPr lang="fr-FR" sz="2800" b="1" dirty="0" smtClean="0">
                <a:ln w="11430"/>
                <a:solidFill>
                  <a:srgbClr val="00B0F0"/>
                </a:solidFill>
                <a:effectLst>
                  <a:outerShdw blurRad="38100" dist="38100" dir="2700000" algn="tl">
                    <a:srgbClr val="000000">
                      <a:alpha val="43137"/>
                    </a:srgbClr>
                  </a:outerShdw>
                </a:effectLst>
                <a:latin typeface="Times New Roman" pitchFamily="18" charset="0"/>
                <a:cs typeface="Times New Roman" pitchFamily="18" charset="0"/>
              </a:rPr>
              <a:t>Etude de l’existant   </a:t>
            </a:r>
            <a:endParaRPr lang="fr-FR" sz="2400" dirty="0" smtClean="0">
              <a:ln w="10541" cmpd="sng">
                <a:solidFill>
                  <a:schemeClr val="tx1"/>
                </a:solidFill>
                <a:prstDash val="solid"/>
              </a:ln>
              <a:latin typeface="Times New Roman" pitchFamily="18" charset="0"/>
              <a:cs typeface="Times New Roman" pitchFamily="18" charset="0"/>
            </a:endParaRPr>
          </a:p>
          <a:p>
            <a:pPr algn="l"/>
            <a:r>
              <a:rPr lang="fr-FR" sz="2400" dirty="0" smtClean="0">
                <a:latin typeface="Times New Roman" pitchFamily="18" charset="0"/>
                <a:cs typeface="Times New Roman" pitchFamily="18" charset="0"/>
              </a:rPr>
              <a:t>Introduction </a:t>
            </a:r>
          </a:p>
          <a:p>
            <a:pPr algn="l"/>
            <a:r>
              <a:rPr lang="fr-FR" sz="2400" dirty="0" smtClean="0">
                <a:latin typeface="Times New Roman" pitchFamily="18" charset="0"/>
                <a:cs typeface="Times New Roman" pitchFamily="18" charset="0"/>
              </a:rPr>
              <a:t>1-Etude des documents</a:t>
            </a:r>
            <a:endParaRPr lang="fr-FR" sz="2400" dirty="0" smtClean="0">
              <a:ln w="10541" cmpd="sng">
                <a:solidFill>
                  <a:schemeClr val="tx1"/>
                </a:solidFill>
                <a:prstDash val="solid"/>
              </a:ln>
              <a:latin typeface="Times New Roman" pitchFamily="18" charset="0"/>
              <a:cs typeface="Times New Roman" pitchFamily="18" charset="0"/>
            </a:endParaRPr>
          </a:p>
          <a:p>
            <a:pPr algn="l"/>
            <a:r>
              <a:rPr lang="fr-FR" sz="2400" dirty="0" smtClean="0">
                <a:latin typeface="Times New Roman" pitchFamily="18" charset="0"/>
                <a:cs typeface="Times New Roman" pitchFamily="18" charset="0"/>
              </a:rPr>
              <a:t>2-Etude de registres        </a:t>
            </a:r>
          </a:p>
          <a:p>
            <a:pPr algn="l"/>
            <a:r>
              <a:rPr lang="fr-FR" sz="2400" dirty="0" smtClean="0">
                <a:latin typeface="Times New Roman" pitchFamily="18" charset="0"/>
                <a:cs typeface="Times New Roman" pitchFamily="18" charset="0"/>
              </a:rPr>
              <a:t>3-Etude des dossiers </a:t>
            </a:r>
          </a:p>
          <a:p>
            <a:pPr algn="l"/>
            <a:r>
              <a:rPr lang="fr-FR" sz="2400" dirty="0" smtClean="0">
                <a:latin typeface="Times New Roman" pitchFamily="18" charset="0"/>
                <a:cs typeface="Times New Roman" pitchFamily="18" charset="0"/>
              </a:rPr>
              <a:t>4-Diagramme des taches  </a:t>
            </a:r>
            <a:br>
              <a:rPr lang="fr-FR" sz="2400" dirty="0" smtClean="0">
                <a:latin typeface="Times New Roman" pitchFamily="18" charset="0"/>
                <a:cs typeface="Times New Roman" pitchFamily="18" charset="0"/>
              </a:rPr>
            </a:br>
            <a:r>
              <a:rPr lang="fr-FR" sz="2400" dirty="0" smtClean="0">
                <a:latin typeface="Times New Roman" pitchFamily="18" charset="0"/>
                <a:cs typeface="Times New Roman" pitchFamily="18" charset="0"/>
              </a:rPr>
              <a:t>5-Etude des procédures de travail</a:t>
            </a:r>
          </a:p>
          <a:p>
            <a:pPr algn="l"/>
            <a:r>
              <a:rPr lang="fr-FR" sz="2400" dirty="0" smtClean="0">
                <a:latin typeface="Times New Roman" pitchFamily="18" charset="0"/>
                <a:cs typeface="Times New Roman" pitchFamily="18" charset="0"/>
              </a:rPr>
              <a:t>6-Critiques et suggestions</a:t>
            </a:r>
          </a:p>
          <a:p>
            <a:pPr algn="l"/>
            <a:r>
              <a:rPr lang="fr-FR" sz="2000" dirty="0" smtClean="0">
                <a:latin typeface="Times New Roman" pitchFamily="18" charset="0"/>
                <a:cs typeface="Times New Roman" pitchFamily="18" charset="0"/>
              </a:rPr>
              <a:t>Conclusion</a:t>
            </a:r>
          </a:p>
          <a:p>
            <a:pPr algn="l"/>
            <a:r>
              <a:rPr lang="fr-FR" b="1" u="sng" dirty="0" smtClean="0">
                <a:ln w="11430"/>
                <a:latin typeface="Times New Roman" pitchFamily="18" charset="0"/>
                <a:cs typeface="Times New Roman" pitchFamily="18" charset="0"/>
              </a:rPr>
              <a:t>Chapitre N° 02  </a:t>
            </a:r>
            <a:r>
              <a:rPr lang="fr-FR" b="1" dirty="0" smtClean="0">
                <a:ln w="900" cmpd="sng">
                  <a:solidFill>
                    <a:schemeClr val="accent1">
                      <a:alpha val="55000"/>
                    </a:schemeClr>
                  </a:solidFill>
                  <a:prstDash val="solid"/>
                </a:ln>
                <a:solidFill>
                  <a:srgbClr val="00B0F0"/>
                </a:solidFill>
                <a:latin typeface="Times New Roman" pitchFamily="18" charset="0"/>
                <a:cs typeface="Times New Roman" pitchFamily="18" charset="0"/>
              </a:rPr>
              <a:t>Étude conceptuelle et organisationnelle</a:t>
            </a:r>
          </a:p>
          <a:p>
            <a:pPr algn="l"/>
            <a:r>
              <a:rPr lang="fr-FR" sz="2000" dirty="0" smtClean="0">
                <a:ln w="900" cmpd="sng">
                  <a:solidFill>
                    <a:schemeClr val="accent1">
                      <a:alpha val="55000"/>
                    </a:schemeClr>
                  </a:solidFill>
                  <a:prstDash val="solid"/>
                </a:ln>
                <a:latin typeface="Times New Roman" pitchFamily="18" charset="0"/>
                <a:cs typeface="Times New Roman" pitchFamily="18" charset="0"/>
              </a:rPr>
              <a:t> </a:t>
            </a:r>
            <a:r>
              <a:rPr lang="fr-FR" sz="2000" dirty="0" smtClean="0">
                <a:latin typeface="Times New Roman" pitchFamily="18" charset="0"/>
                <a:cs typeface="Times New Roman" pitchFamily="18" charset="0"/>
              </a:rPr>
              <a:t>Introduction </a:t>
            </a:r>
          </a:p>
          <a:p>
            <a:pPr algn="l"/>
            <a:r>
              <a:rPr lang="fr-FR" sz="2000" dirty="0" smtClean="0">
                <a:latin typeface="Times New Roman" pitchFamily="18" charset="0"/>
                <a:cs typeface="Times New Roman" pitchFamily="18" charset="0"/>
              </a:rPr>
              <a:t>1-les trois niveaux d’analyse de la méthode Merise</a:t>
            </a:r>
          </a:p>
          <a:p>
            <a:pPr algn="l"/>
            <a:r>
              <a:rPr lang="fr-FR" sz="2000" dirty="0" smtClean="0">
                <a:latin typeface="Times New Roman" pitchFamily="18" charset="0"/>
                <a:cs typeface="Times New Roman" pitchFamily="18" charset="0"/>
              </a:rPr>
              <a:t> 2-Le modèle conceptuel de données</a:t>
            </a:r>
          </a:p>
          <a:p>
            <a:pPr algn="l"/>
            <a:r>
              <a:rPr lang="fr-FR" sz="2000" dirty="0" smtClean="0">
                <a:latin typeface="Times New Roman" pitchFamily="18" charset="0"/>
                <a:cs typeface="Times New Roman" pitchFamily="18" charset="0"/>
              </a:rPr>
              <a:t>3-formalisme graphique du MCD</a:t>
            </a:r>
          </a:p>
          <a:p>
            <a:pPr algn="l"/>
            <a:r>
              <a:rPr lang="fr-FR" sz="2000" dirty="0" smtClean="0">
                <a:latin typeface="Times New Roman" pitchFamily="18" charset="0"/>
                <a:cs typeface="Times New Roman" pitchFamily="18" charset="0"/>
              </a:rPr>
              <a:t>4-Etablissement de MCD</a:t>
            </a:r>
            <a:endParaRPr lang="fr-FR" sz="2000" dirty="0" smtClean="0">
              <a:ln w="900" cmpd="sng">
                <a:solidFill>
                  <a:schemeClr val="accent1">
                    <a:alpha val="55000"/>
                  </a:schemeClr>
                </a:solidFill>
                <a:prstDash val="solid"/>
              </a:ln>
              <a:latin typeface="Times New Roman" pitchFamily="18" charset="0"/>
              <a:cs typeface="Times New Roman" pitchFamily="18" charset="0"/>
            </a:endParaRPr>
          </a:p>
          <a:p>
            <a:pPr lvl="0" algn="l"/>
            <a:endParaRPr lang="fr-FR" sz="1800" b="1" dirty="0" smtClean="0">
              <a:ln w="11430"/>
              <a:solidFill>
                <a:schemeClr val="accent2">
                  <a:lumMod val="75000"/>
                </a:schemeClr>
              </a:solidFill>
            </a:endParaRPr>
          </a:p>
          <a:p>
            <a:pPr algn="l"/>
            <a:endParaRPr lang="fr-FR" sz="1800" dirty="0" smtClean="0"/>
          </a:p>
          <a:p>
            <a:pPr algn="l"/>
            <a:endParaRPr lang="fr-FR" sz="2000" b="1" dirty="0" smtClean="0">
              <a:ln w="900" cmpd="sng">
                <a:solidFill>
                  <a:schemeClr val="accent1">
                    <a:alpha val="55000"/>
                  </a:schemeClr>
                </a:solidFill>
                <a:prstDash val="solid"/>
              </a:ln>
              <a:effectLst>
                <a:innerShdw blurRad="101600" dist="76200" dir="5400000">
                  <a:schemeClr val="accent1">
                    <a:satMod val="190000"/>
                    <a:tint val="100000"/>
                    <a:alpha val="74000"/>
                  </a:schemeClr>
                </a:innerShdw>
              </a:effectLst>
            </a:endParaRPr>
          </a:p>
          <a:p>
            <a:pPr algn="l"/>
            <a:endParaRPr lang="fr-FR" sz="2800" b="1" dirty="0" smtClean="0">
              <a:ln w="11430"/>
              <a:solidFill>
                <a:schemeClr val="accent1">
                  <a:lumMod val="75000"/>
                </a:schemeClr>
              </a:solidFill>
              <a:effectLst>
                <a:outerShdw blurRad="50800" dist="39000" dir="5460000" algn="tl">
                  <a:srgbClr val="000000">
                    <a:alpha val="38000"/>
                  </a:srgbClr>
                </a:outerShdw>
              </a:effectLst>
            </a:endParaRPr>
          </a:p>
          <a:p>
            <a:pPr algn="l"/>
            <a:endParaRPr lang="fr-FR" sz="2800" i="1" dirty="0" smtClean="0">
              <a:solidFill>
                <a:schemeClr val="accent1">
                  <a:lumMod val="75000"/>
                </a:schemeClr>
              </a:solidFill>
            </a:endParaRPr>
          </a:p>
          <a:p>
            <a:pPr algn="l"/>
            <a:endParaRPr lang="fr-FR" dirty="0"/>
          </a:p>
        </p:txBody>
      </p:sp>
      <p:sp>
        <p:nvSpPr>
          <p:cNvPr id="4" name="Rectangle 3"/>
          <p:cNvSpPr/>
          <p:nvPr/>
        </p:nvSpPr>
        <p:spPr>
          <a:xfrm>
            <a:off x="1857356" y="0"/>
            <a:ext cx="5371535" cy="923330"/>
          </a:xfrm>
          <a:prstGeom prst="rect">
            <a:avLst/>
          </a:prstGeom>
          <a:noFill/>
        </p:spPr>
        <p:txBody>
          <a:bodyPr wrap="none" lIns="91440" tIns="45720" rIns="91440" bIns="45720">
            <a:spAutoFit/>
          </a:bodyPr>
          <a:lstStyle/>
          <a:p>
            <a:pPr algn="ctr"/>
            <a:r>
              <a:rPr lang="fr-FR"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Plan de travail : </a:t>
            </a:r>
            <a:endParaRPr lang="fr-FR"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150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par>
                                <p:cTn id="8" presetID="35" presetClass="entr" presetSubtype="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2000"/>
                                        <p:tgtEl>
                                          <p:spTgt spid="3">
                                            <p:txEl>
                                              <p:pRg st="0" end="0"/>
                                            </p:txEl>
                                          </p:spTgt>
                                        </p:tgtEl>
                                      </p:cBhvr>
                                    </p:animEffect>
                                    <p:anim calcmode="lin" valueType="num">
                                      <p:cBhvr>
                                        <p:cTn id="11"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12"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3" dur="2000" fill="hold"/>
                                        <p:tgtEl>
                                          <p:spTgt spid="3">
                                            <p:txEl>
                                              <p:pRg st="0" end="0"/>
                                            </p:txEl>
                                          </p:spTgt>
                                        </p:tgtEl>
                                        <p:attrNameLst>
                                          <p:attrName>ppt_w</p:attrName>
                                        </p:attrNameLst>
                                      </p:cBhvr>
                                      <p:tavLst>
                                        <p:tav tm="0">
                                          <p:val>
                                            <p:fltVal val="0"/>
                                          </p:val>
                                        </p:tav>
                                        <p:tav tm="100000">
                                          <p:val>
                                            <p:strVal val="#ppt_w"/>
                                          </p:val>
                                        </p:tav>
                                      </p:tavLst>
                                    </p:anim>
                                  </p:childTnLst>
                                </p:cTn>
                              </p:par>
                              <p:par>
                                <p:cTn id="14" presetID="35" presetClass="entr" presetSubtype="0" fill="hold" grpId="0" nodeType="withEffect">
                                  <p:stCondLst>
                                    <p:cond delay="50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2000"/>
                                        <p:tgtEl>
                                          <p:spTgt spid="3">
                                            <p:txEl>
                                              <p:pRg st="1" end="1"/>
                                            </p:txEl>
                                          </p:spTgt>
                                        </p:tgtEl>
                                      </p:cBhvr>
                                    </p:animEffect>
                                    <p:anim calcmode="lin" valueType="num">
                                      <p:cBhvr>
                                        <p:cTn id="17"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8"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9" dur="2000" fill="hold"/>
                                        <p:tgtEl>
                                          <p:spTgt spid="3">
                                            <p:txEl>
                                              <p:pRg st="1" end="1"/>
                                            </p:txEl>
                                          </p:spTgt>
                                        </p:tgtEl>
                                        <p:attrNameLst>
                                          <p:attrName>ppt_w</p:attrName>
                                        </p:attrNameLst>
                                      </p:cBhvr>
                                      <p:tavLst>
                                        <p:tav tm="0">
                                          <p:val>
                                            <p:fltVal val="0"/>
                                          </p:val>
                                        </p:tav>
                                        <p:tav tm="100000">
                                          <p:val>
                                            <p:strVal val="#ppt_w"/>
                                          </p:val>
                                        </p:tav>
                                      </p:tavLst>
                                    </p:anim>
                                  </p:childTnLst>
                                </p:cTn>
                              </p:par>
                              <p:par>
                                <p:cTn id="20" presetID="35" presetClass="entr" presetSubtype="0" fill="hold" grpId="0" nodeType="withEffect">
                                  <p:stCondLst>
                                    <p:cond delay="50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anim calcmode="lin" valueType="num">
                                      <p:cBhvr>
                                        <p:cTn id="23"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4"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5" dur="2000" fill="hold"/>
                                        <p:tgtEl>
                                          <p:spTgt spid="3">
                                            <p:txEl>
                                              <p:pRg st="2" end="2"/>
                                            </p:txEl>
                                          </p:spTgt>
                                        </p:tgtEl>
                                        <p:attrNameLst>
                                          <p:attrName>ppt_w</p:attrName>
                                        </p:attrNameLst>
                                      </p:cBhvr>
                                      <p:tavLst>
                                        <p:tav tm="0">
                                          <p:val>
                                            <p:fltVal val="0"/>
                                          </p:val>
                                        </p:tav>
                                        <p:tav tm="100000">
                                          <p:val>
                                            <p:strVal val="#ppt_w"/>
                                          </p:val>
                                        </p:tav>
                                      </p:tavLst>
                                    </p:anim>
                                  </p:childTnLst>
                                </p:cTn>
                              </p:par>
                              <p:par>
                                <p:cTn id="26" presetID="35" presetClass="entr" presetSubtype="0" fill="hold" grpId="0" nodeType="withEffect">
                                  <p:stCondLst>
                                    <p:cond delay="50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anim calcmode="lin" valueType="num">
                                      <p:cBhvr>
                                        <p:cTn id="29"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0"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1" dur="2000" fill="hold"/>
                                        <p:tgtEl>
                                          <p:spTgt spid="3">
                                            <p:txEl>
                                              <p:pRg st="3" end="3"/>
                                            </p:txEl>
                                          </p:spTgt>
                                        </p:tgtEl>
                                        <p:attrNameLst>
                                          <p:attrName>ppt_w</p:attrName>
                                        </p:attrNameLst>
                                      </p:cBhvr>
                                      <p:tavLst>
                                        <p:tav tm="0">
                                          <p:val>
                                            <p:fltVal val="0"/>
                                          </p:val>
                                        </p:tav>
                                        <p:tav tm="100000">
                                          <p:val>
                                            <p:strVal val="#ppt_w"/>
                                          </p:val>
                                        </p:tav>
                                      </p:tavLst>
                                    </p:anim>
                                  </p:childTnLst>
                                </p:cTn>
                              </p:par>
                              <p:par>
                                <p:cTn id="32" presetID="35" presetClass="entr" presetSubtype="0" fill="hold" grpId="0" nodeType="withEffect">
                                  <p:stCondLst>
                                    <p:cond delay="50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2000"/>
                                        <p:tgtEl>
                                          <p:spTgt spid="3">
                                            <p:txEl>
                                              <p:pRg st="4" end="4"/>
                                            </p:txEl>
                                          </p:spTgt>
                                        </p:tgtEl>
                                      </p:cBhvr>
                                    </p:animEffect>
                                    <p:anim calcmode="lin" valueType="num">
                                      <p:cBhvr>
                                        <p:cTn id="35" dur="2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36" dur="2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7" dur="2000" fill="hold"/>
                                        <p:tgtEl>
                                          <p:spTgt spid="3">
                                            <p:txEl>
                                              <p:pRg st="4" end="4"/>
                                            </p:txEl>
                                          </p:spTgt>
                                        </p:tgtEl>
                                        <p:attrNameLst>
                                          <p:attrName>ppt_w</p:attrName>
                                        </p:attrNameLst>
                                      </p:cBhvr>
                                      <p:tavLst>
                                        <p:tav tm="0">
                                          <p:val>
                                            <p:fltVal val="0"/>
                                          </p:val>
                                        </p:tav>
                                        <p:tav tm="100000">
                                          <p:val>
                                            <p:strVal val="#ppt_w"/>
                                          </p:val>
                                        </p:tav>
                                      </p:tavLst>
                                    </p:anim>
                                  </p:childTnLst>
                                </p:cTn>
                              </p:par>
                              <p:par>
                                <p:cTn id="38" presetID="35" presetClass="entr" presetSubtype="0" fill="hold" grpId="0" nodeType="withEffect">
                                  <p:stCondLst>
                                    <p:cond delay="500"/>
                                  </p:stCondLst>
                                  <p:childTnLst>
                                    <p:set>
                                      <p:cBhvr>
                                        <p:cTn id="39" dur="1" fill="hold">
                                          <p:stCondLst>
                                            <p:cond delay="0"/>
                                          </p:stCondLst>
                                        </p:cTn>
                                        <p:tgtEl>
                                          <p:spTgt spid="3">
                                            <p:txEl>
                                              <p:pRg st="5" end="5"/>
                                            </p:txEl>
                                          </p:spTgt>
                                        </p:tgtEl>
                                        <p:attrNameLst>
                                          <p:attrName>style.visibility</p:attrName>
                                        </p:attrNameLst>
                                      </p:cBhvr>
                                      <p:to>
                                        <p:strVal val="visible"/>
                                      </p:to>
                                    </p:set>
                                    <p:animEffect transition="in" filter="fade">
                                      <p:cBhvr>
                                        <p:cTn id="40" dur="2000"/>
                                        <p:tgtEl>
                                          <p:spTgt spid="3">
                                            <p:txEl>
                                              <p:pRg st="5" end="5"/>
                                            </p:txEl>
                                          </p:spTgt>
                                        </p:tgtEl>
                                      </p:cBhvr>
                                    </p:animEffect>
                                    <p:anim calcmode="lin" valueType="num">
                                      <p:cBhvr>
                                        <p:cTn id="41" dur="2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42" dur="2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3" dur="2000" fill="hold"/>
                                        <p:tgtEl>
                                          <p:spTgt spid="3">
                                            <p:txEl>
                                              <p:pRg st="5" end="5"/>
                                            </p:txEl>
                                          </p:spTgt>
                                        </p:tgtEl>
                                        <p:attrNameLst>
                                          <p:attrName>ppt_w</p:attrName>
                                        </p:attrNameLst>
                                      </p:cBhvr>
                                      <p:tavLst>
                                        <p:tav tm="0">
                                          <p:val>
                                            <p:fltVal val="0"/>
                                          </p:val>
                                        </p:tav>
                                        <p:tav tm="100000">
                                          <p:val>
                                            <p:strVal val="#ppt_w"/>
                                          </p:val>
                                        </p:tav>
                                      </p:tavLst>
                                    </p:anim>
                                  </p:childTnLst>
                                </p:cTn>
                              </p:par>
                              <p:par>
                                <p:cTn id="44" presetID="35" presetClass="entr" presetSubtype="0" fill="hold" grpId="0" nodeType="withEffect">
                                  <p:stCondLst>
                                    <p:cond delay="50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2000"/>
                                        <p:tgtEl>
                                          <p:spTgt spid="3">
                                            <p:txEl>
                                              <p:pRg st="6" end="6"/>
                                            </p:txEl>
                                          </p:spTgt>
                                        </p:tgtEl>
                                      </p:cBhvr>
                                    </p:animEffect>
                                    <p:anim calcmode="lin" valueType="num">
                                      <p:cBhvr>
                                        <p:cTn id="47" dur="2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48" dur="2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9" dur="2000" fill="hold"/>
                                        <p:tgtEl>
                                          <p:spTgt spid="3">
                                            <p:txEl>
                                              <p:pRg st="6" end="6"/>
                                            </p:txEl>
                                          </p:spTgt>
                                        </p:tgtEl>
                                        <p:attrNameLst>
                                          <p:attrName>ppt_w</p:attrName>
                                        </p:attrNameLst>
                                      </p:cBhvr>
                                      <p:tavLst>
                                        <p:tav tm="0">
                                          <p:val>
                                            <p:fltVal val="0"/>
                                          </p:val>
                                        </p:tav>
                                        <p:tav tm="100000">
                                          <p:val>
                                            <p:strVal val="#ppt_w"/>
                                          </p:val>
                                        </p:tav>
                                      </p:tavLst>
                                    </p:anim>
                                  </p:childTnLst>
                                </p:cTn>
                              </p:par>
                              <p:par>
                                <p:cTn id="50" presetID="35" presetClass="entr" presetSubtype="0" fill="hold" grpId="0" nodeType="withEffect">
                                  <p:stCondLst>
                                    <p:cond delay="50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fade">
                                      <p:cBhvr>
                                        <p:cTn id="52" dur="2000"/>
                                        <p:tgtEl>
                                          <p:spTgt spid="3">
                                            <p:txEl>
                                              <p:pRg st="7" end="7"/>
                                            </p:txEl>
                                          </p:spTgt>
                                        </p:tgtEl>
                                      </p:cBhvr>
                                    </p:animEffect>
                                    <p:anim calcmode="lin" valueType="num">
                                      <p:cBhvr>
                                        <p:cTn id="53" dur="2000" fill="hold"/>
                                        <p:tgtEl>
                                          <p:spTgt spid="3">
                                            <p:txEl>
                                              <p:pRg st="7" end="7"/>
                                            </p:txEl>
                                          </p:spTgt>
                                        </p:tgtEl>
                                        <p:attrNameLst>
                                          <p:attrName>style.rotation</p:attrName>
                                        </p:attrNameLst>
                                      </p:cBhvr>
                                      <p:tavLst>
                                        <p:tav tm="0">
                                          <p:val>
                                            <p:fltVal val="720"/>
                                          </p:val>
                                        </p:tav>
                                        <p:tav tm="100000">
                                          <p:val>
                                            <p:fltVal val="0"/>
                                          </p:val>
                                        </p:tav>
                                      </p:tavLst>
                                    </p:anim>
                                    <p:anim calcmode="lin" valueType="num">
                                      <p:cBhvr>
                                        <p:cTn id="54" dur="2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5" dur="2000" fill="hold"/>
                                        <p:tgtEl>
                                          <p:spTgt spid="3">
                                            <p:txEl>
                                              <p:pRg st="7" end="7"/>
                                            </p:txEl>
                                          </p:spTgt>
                                        </p:tgtEl>
                                        <p:attrNameLst>
                                          <p:attrName>ppt_w</p:attrName>
                                        </p:attrNameLst>
                                      </p:cBhvr>
                                      <p:tavLst>
                                        <p:tav tm="0">
                                          <p:val>
                                            <p:fltVal val="0"/>
                                          </p:val>
                                        </p:tav>
                                        <p:tav tm="100000">
                                          <p:val>
                                            <p:strVal val="#ppt_w"/>
                                          </p:val>
                                        </p:tav>
                                      </p:tavLst>
                                    </p:anim>
                                  </p:childTnLst>
                                </p:cTn>
                              </p:par>
                              <p:par>
                                <p:cTn id="56" presetID="35" presetClass="entr" presetSubtype="0" fill="hold" grpId="0" nodeType="withEffect">
                                  <p:stCondLst>
                                    <p:cond delay="500"/>
                                  </p:stCondLst>
                                  <p:childTnLst>
                                    <p:set>
                                      <p:cBhvr>
                                        <p:cTn id="57" dur="1" fill="hold">
                                          <p:stCondLst>
                                            <p:cond delay="0"/>
                                          </p:stCondLst>
                                        </p:cTn>
                                        <p:tgtEl>
                                          <p:spTgt spid="3">
                                            <p:txEl>
                                              <p:pRg st="8" end="8"/>
                                            </p:txEl>
                                          </p:spTgt>
                                        </p:tgtEl>
                                        <p:attrNameLst>
                                          <p:attrName>style.visibility</p:attrName>
                                        </p:attrNameLst>
                                      </p:cBhvr>
                                      <p:to>
                                        <p:strVal val="visible"/>
                                      </p:to>
                                    </p:set>
                                    <p:animEffect transition="in" filter="fade">
                                      <p:cBhvr>
                                        <p:cTn id="58" dur="2000"/>
                                        <p:tgtEl>
                                          <p:spTgt spid="3">
                                            <p:txEl>
                                              <p:pRg st="8" end="8"/>
                                            </p:txEl>
                                          </p:spTgt>
                                        </p:tgtEl>
                                      </p:cBhvr>
                                    </p:animEffect>
                                    <p:anim calcmode="lin" valueType="num">
                                      <p:cBhvr>
                                        <p:cTn id="59" dur="2000" fill="hold"/>
                                        <p:tgtEl>
                                          <p:spTgt spid="3">
                                            <p:txEl>
                                              <p:pRg st="8" end="8"/>
                                            </p:txEl>
                                          </p:spTgt>
                                        </p:tgtEl>
                                        <p:attrNameLst>
                                          <p:attrName>style.rotation</p:attrName>
                                        </p:attrNameLst>
                                      </p:cBhvr>
                                      <p:tavLst>
                                        <p:tav tm="0">
                                          <p:val>
                                            <p:fltVal val="720"/>
                                          </p:val>
                                        </p:tav>
                                        <p:tav tm="100000">
                                          <p:val>
                                            <p:fltVal val="0"/>
                                          </p:val>
                                        </p:tav>
                                      </p:tavLst>
                                    </p:anim>
                                    <p:anim calcmode="lin" valueType="num">
                                      <p:cBhvr>
                                        <p:cTn id="60" dur="2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61" dur="2000" fill="hold"/>
                                        <p:tgtEl>
                                          <p:spTgt spid="3">
                                            <p:txEl>
                                              <p:pRg st="8" end="8"/>
                                            </p:txEl>
                                          </p:spTgt>
                                        </p:tgtEl>
                                        <p:attrNameLst>
                                          <p:attrName>ppt_w</p:attrName>
                                        </p:attrNameLst>
                                      </p:cBhvr>
                                      <p:tavLst>
                                        <p:tav tm="0">
                                          <p:val>
                                            <p:fltVal val="0"/>
                                          </p:val>
                                        </p:tav>
                                        <p:tav tm="100000">
                                          <p:val>
                                            <p:strVal val="#ppt_w"/>
                                          </p:val>
                                        </p:tav>
                                      </p:tavLst>
                                    </p:anim>
                                  </p:childTnLst>
                                </p:cTn>
                              </p:par>
                              <p:par>
                                <p:cTn id="62" presetID="35" presetClass="entr" presetSubtype="0" fill="hold" grpId="0" nodeType="withEffect">
                                  <p:stCondLst>
                                    <p:cond delay="500"/>
                                  </p:stCondLst>
                                  <p:childTnLst>
                                    <p:set>
                                      <p:cBhvr>
                                        <p:cTn id="63" dur="1" fill="hold">
                                          <p:stCondLst>
                                            <p:cond delay="0"/>
                                          </p:stCondLst>
                                        </p:cTn>
                                        <p:tgtEl>
                                          <p:spTgt spid="3">
                                            <p:txEl>
                                              <p:pRg st="9" end="9"/>
                                            </p:txEl>
                                          </p:spTgt>
                                        </p:tgtEl>
                                        <p:attrNameLst>
                                          <p:attrName>style.visibility</p:attrName>
                                        </p:attrNameLst>
                                      </p:cBhvr>
                                      <p:to>
                                        <p:strVal val="visible"/>
                                      </p:to>
                                    </p:set>
                                    <p:animEffect transition="in" filter="fade">
                                      <p:cBhvr>
                                        <p:cTn id="64" dur="2000"/>
                                        <p:tgtEl>
                                          <p:spTgt spid="3">
                                            <p:txEl>
                                              <p:pRg st="9" end="9"/>
                                            </p:txEl>
                                          </p:spTgt>
                                        </p:tgtEl>
                                      </p:cBhvr>
                                    </p:animEffect>
                                    <p:anim calcmode="lin" valueType="num">
                                      <p:cBhvr>
                                        <p:cTn id="65" dur="2000" fill="hold"/>
                                        <p:tgtEl>
                                          <p:spTgt spid="3">
                                            <p:txEl>
                                              <p:pRg st="9" end="9"/>
                                            </p:txEl>
                                          </p:spTgt>
                                        </p:tgtEl>
                                        <p:attrNameLst>
                                          <p:attrName>style.rotation</p:attrName>
                                        </p:attrNameLst>
                                      </p:cBhvr>
                                      <p:tavLst>
                                        <p:tav tm="0">
                                          <p:val>
                                            <p:fltVal val="720"/>
                                          </p:val>
                                        </p:tav>
                                        <p:tav tm="100000">
                                          <p:val>
                                            <p:fltVal val="0"/>
                                          </p:val>
                                        </p:tav>
                                      </p:tavLst>
                                    </p:anim>
                                    <p:anim calcmode="lin" valueType="num">
                                      <p:cBhvr>
                                        <p:cTn id="66" dur="2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67" dur="2000" fill="hold"/>
                                        <p:tgtEl>
                                          <p:spTgt spid="3">
                                            <p:txEl>
                                              <p:pRg st="9" end="9"/>
                                            </p:txEl>
                                          </p:spTgt>
                                        </p:tgtEl>
                                        <p:attrNameLst>
                                          <p:attrName>ppt_w</p:attrName>
                                        </p:attrNameLst>
                                      </p:cBhvr>
                                      <p:tavLst>
                                        <p:tav tm="0">
                                          <p:val>
                                            <p:fltVal val="0"/>
                                          </p:val>
                                        </p:tav>
                                        <p:tav tm="100000">
                                          <p:val>
                                            <p:strVal val="#ppt_w"/>
                                          </p:val>
                                        </p:tav>
                                      </p:tavLst>
                                    </p:anim>
                                  </p:childTnLst>
                                </p:cTn>
                              </p:par>
                              <p:par>
                                <p:cTn id="68" presetID="35" presetClass="entr" presetSubtype="0" fill="hold" grpId="0" nodeType="withEffect">
                                  <p:stCondLst>
                                    <p:cond delay="50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fade">
                                      <p:cBhvr>
                                        <p:cTn id="70" dur="2000"/>
                                        <p:tgtEl>
                                          <p:spTgt spid="3">
                                            <p:txEl>
                                              <p:pRg st="10" end="10"/>
                                            </p:txEl>
                                          </p:spTgt>
                                        </p:tgtEl>
                                      </p:cBhvr>
                                    </p:animEffect>
                                    <p:anim calcmode="lin" valueType="num">
                                      <p:cBhvr>
                                        <p:cTn id="71" dur="2000" fill="hold"/>
                                        <p:tgtEl>
                                          <p:spTgt spid="3">
                                            <p:txEl>
                                              <p:pRg st="10" end="10"/>
                                            </p:txEl>
                                          </p:spTgt>
                                        </p:tgtEl>
                                        <p:attrNameLst>
                                          <p:attrName>style.rotation</p:attrName>
                                        </p:attrNameLst>
                                      </p:cBhvr>
                                      <p:tavLst>
                                        <p:tav tm="0">
                                          <p:val>
                                            <p:fltVal val="720"/>
                                          </p:val>
                                        </p:tav>
                                        <p:tav tm="100000">
                                          <p:val>
                                            <p:fltVal val="0"/>
                                          </p:val>
                                        </p:tav>
                                      </p:tavLst>
                                    </p:anim>
                                    <p:anim calcmode="lin" valueType="num">
                                      <p:cBhvr>
                                        <p:cTn id="72" dur="2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73" dur="2000" fill="hold"/>
                                        <p:tgtEl>
                                          <p:spTgt spid="3">
                                            <p:txEl>
                                              <p:pRg st="10" end="10"/>
                                            </p:txEl>
                                          </p:spTgt>
                                        </p:tgtEl>
                                        <p:attrNameLst>
                                          <p:attrName>ppt_w</p:attrName>
                                        </p:attrNameLst>
                                      </p:cBhvr>
                                      <p:tavLst>
                                        <p:tav tm="0">
                                          <p:val>
                                            <p:fltVal val="0"/>
                                          </p:val>
                                        </p:tav>
                                        <p:tav tm="100000">
                                          <p:val>
                                            <p:strVal val="#ppt_w"/>
                                          </p:val>
                                        </p:tav>
                                      </p:tavLst>
                                    </p:anim>
                                  </p:childTnLst>
                                </p:cTn>
                              </p:par>
                              <p:par>
                                <p:cTn id="74" presetID="35" presetClass="entr" presetSubtype="0" fill="hold" grpId="0" nodeType="withEffect">
                                  <p:stCondLst>
                                    <p:cond delay="500"/>
                                  </p:stCondLst>
                                  <p:childTnLst>
                                    <p:set>
                                      <p:cBhvr>
                                        <p:cTn id="75" dur="1" fill="hold">
                                          <p:stCondLst>
                                            <p:cond delay="0"/>
                                          </p:stCondLst>
                                        </p:cTn>
                                        <p:tgtEl>
                                          <p:spTgt spid="3">
                                            <p:txEl>
                                              <p:pRg st="11" end="11"/>
                                            </p:txEl>
                                          </p:spTgt>
                                        </p:tgtEl>
                                        <p:attrNameLst>
                                          <p:attrName>style.visibility</p:attrName>
                                        </p:attrNameLst>
                                      </p:cBhvr>
                                      <p:to>
                                        <p:strVal val="visible"/>
                                      </p:to>
                                    </p:set>
                                    <p:animEffect transition="in" filter="fade">
                                      <p:cBhvr>
                                        <p:cTn id="76" dur="2000"/>
                                        <p:tgtEl>
                                          <p:spTgt spid="3">
                                            <p:txEl>
                                              <p:pRg st="11" end="11"/>
                                            </p:txEl>
                                          </p:spTgt>
                                        </p:tgtEl>
                                      </p:cBhvr>
                                    </p:animEffect>
                                    <p:anim calcmode="lin" valueType="num">
                                      <p:cBhvr>
                                        <p:cTn id="77" dur="2000" fill="hold"/>
                                        <p:tgtEl>
                                          <p:spTgt spid="3">
                                            <p:txEl>
                                              <p:pRg st="11" end="11"/>
                                            </p:txEl>
                                          </p:spTgt>
                                        </p:tgtEl>
                                        <p:attrNameLst>
                                          <p:attrName>style.rotation</p:attrName>
                                        </p:attrNameLst>
                                      </p:cBhvr>
                                      <p:tavLst>
                                        <p:tav tm="0">
                                          <p:val>
                                            <p:fltVal val="720"/>
                                          </p:val>
                                        </p:tav>
                                        <p:tav tm="100000">
                                          <p:val>
                                            <p:fltVal val="0"/>
                                          </p:val>
                                        </p:tav>
                                      </p:tavLst>
                                    </p:anim>
                                    <p:anim calcmode="lin" valueType="num">
                                      <p:cBhvr>
                                        <p:cTn id="78" dur="2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79" dur="2000" fill="hold"/>
                                        <p:tgtEl>
                                          <p:spTgt spid="3">
                                            <p:txEl>
                                              <p:pRg st="11" end="11"/>
                                            </p:txEl>
                                          </p:spTgt>
                                        </p:tgtEl>
                                        <p:attrNameLst>
                                          <p:attrName>ppt_w</p:attrName>
                                        </p:attrNameLst>
                                      </p:cBhvr>
                                      <p:tavLst>
                                        <p:tav tm="0">
                                          <p:val>
                                            <p:fltVal val="0"/>
                                          </p:val>
                                        </p:tav>
                                        <p:tav tm="100000">
                                          <p:val>
                                            <p:strVal val="#ppt_w"/>
                                          </p:val>
                                        </p:tav>
                                      </p:tavLst>
                                    </p:anim>
                                  </p:childTnLst>
                                </p:cTn>
                              </p:par>
                              <p:par>
                                <p:cTn id="80" presetID="35" presetClass="entr" presetSubtype="0" fill="hold" grpId="0" nodeType="withEffect">
                                  <p:stCondLst>
                                    <p:cond delay="500"/>
                                  </p:stCondLst>
                                  <p:childTnLst>
                                    <p:set>
                                      <p:cBhvr>
                                        <p:cTn id="81" dur="1" fill="hold">
                                          <p:stCondLst>
                                            <p:cond delay="0"/>
                                          </p:stCondLst>
                                        </p:cTn>
                                        <p:tgtEl>
                                          <p:spTgt spid="3">
                                            <p:txEl>
                                              <p:pRg st="12" end="12"/>
                                            </p:txEl>
                                          </p:spTgt>
                                        </p:tgtEl>
                                        <p:attrNameLst>
                                          <p:attrName>style.visibility</p:attrName>
                                        </p:attrNameLst>
                                      </p:cBhvr>
                                      <p:to>
                                        <p:strVal val="visible"/>
                                      </p:to>
                                    </p:set>
                                    <p:animEffect transition="in" filter="fade">
                                      <p:cBhvr>
                                        <p:cTn id="82" dur="2000"/>
                                        <p:tgtEl>
                                          <p:spTgt spid="3">
                                            <p:txEl>
                                              <p:pRg st="12" end="12"/>
                                            </p:txEl>
                                          </p:spTgt>
                                        </p:tgtEl>
                                      </p:cBhvr>
                                    </p:animEffect>
                                    <p:anim calcmode="lin" valueType="num">
                                      <p:cBhvr>
                                        <p:cTn id="83" dur="2000" fill="hold"/>
                                        <p:tgtEl>
                                          <p:spTgt spid="3">
                                            <p:txEl>
                                              <p:pRg st="12" end="12"/>
                                            </p:txEl>
                                          </p:spTgt>
                                        </p:tgtEl>
                                        <p:attrNameLst>
                                          <p:attrName>style.rotation</p:attrName>
                                        </p:attrNameLst>
                                      </p:cBhvr>
                                      <p:tavLst>
                                        <p:tav tm="0">
                                          <p:val>
                                            <p:fltVal val="720"/>
                                          </p:val>
                                        </p:tav>
                                        <p:tav tm="100000">
                                          <p:val>
                                            <p:fltVal val="0"/>
                                          </p:val>
                                        </p:tav>
                                      </p:tavLst>
                                    </p:anim>
                                    <p:anim calcmode="lin" valueType="num">
                                      <p:cBhvr>
                                        <p:cTn id="84" dur="2000" fill="hold"/>
                                        <p:tgtEl>
                                          <p:spTgt spid="3">
                                            <p:txEl>
                                              <p:pRg st="12" end="12"/>
                                            </p:txEl>
                                          </p:spTgt>
                                        </p:tgtEl>
                                        <p:attrNameLst>
                                          <p:attrName>ppt_h</p:attrName>
                                        </p:attrNameLst>
                                      </p:cBhvr>
                                      <p:tavLst>
                                        <p:tav tm="0">
                                          <p:val>
                                            <p:fltVal val="0"/>
                                          </p:val>
                                        </p:tav>
                                        <p:tav tm="100000">
                                          <p:val>
                                            <p:strVal val="#ppt_h"/>
                                          </p:val>
                                        </p:tav>
                                      </p:tavLst>
                                    </p:anim>
                                    <p:anim calcmode="lin" valueType="num">
                                      <p:cBhvr>
                                        <p:cTn id="85" dur="2000" fill="hold"/>
                                        <p:tgtEl>
                                          <p:spTgt spid="3">
                                            <p:txEl>
                                              <p:pRg st="12" end="12"/>
                                            </p:txEl>
                                          </p:spTgt>
                                        </p:tgtEl>
                                        <p:attrNameLst>
                                          <p:attrName>ppt_w</p:attrName>
                                        </p:attrNameLst>
                                      </p:cBhvr>
                                      <p:tavLst>
                                        <p:tav tm="0">
                                          <p:val>
                                            <p:fltVal val="0"/>
                                          </p:val>
                                        </p:tav>
                                        <p:tav tm="100000">
                                          <p:val>
                                            <p:strVal val="#ppt_w"/>
                                          </p:val>
                                        </p:tav>
                                      </p:tavLst>
                                    </p:anim>
                                  </p:childTnLst>
                                </p:cTn>
                              </p:par>
                              <p:par>
                                <p:cTn id="86" presetID="35" presetClass="entr" presetSubtype="0" fill="hold" grpId="0" nodeType="withEffect">
                                  <p:stCondLst>
                                    <p:cond delay="500"/>
                                  </p:stCondLst>
                                  <p:childTnLst>
                                    <p:set>
                                      <p:cBhvr>
                                        <p:cTn id="87" dur="1" fill="hold">
                                          <p:stCondLst>
                                            <p:cond delay="0"/>
                                          </p:stCondLst>
                                        </p:cTn>
                                        <p:tgtEl>
                                          <p:spTgt spid="3">
                                            <p:txEl>
                                              <p:pRg st="13" end="13"/>
                                            </p:txEl>
                                          </p:spTgt>
                                        </p:tgtEl>
                                        <p:attrNameLst>
                                          <p:attrName>style.visibility</p:attrName>
                                        </p:attrNameLst>
                                      </p:cBhvr>
                                      <p:to>
                                        <p:strVal val="visible"/>
                                      </p:to>
                                    </p:set>
                                    <p:animEffect transition="in" filter="fade">
                                      <p:cBhvr>
                                        <p:cTn id="88" dur="2000"/>
                                        <p:tgtEl>
                                          <p:spTgt spid="3">
                                            <p:txEl>
                                              <p:pRg st="13" end="13"/>
                                            </p:txEl>
                                          </p:spTgt>
                                        </p:tgtEl>
                                      </p:cBhvr>
                                    </p:animEffect>
                                    <p:anim calcmode="lin" valueType="num">
                                      <p:cBhvr>
                                        <p:cTn id="89" dur="2000" fill="hold"/>
                                        <p:tgtEl>
                                          <p:spTgt spid="3">
                                            <p:txEl>
                                              <p:pRg st="13" end="13"/>
                                            </p:txEl>
                                          </p:spTgt>
                                        </p:tgtEl>
                                        <p:attrNameLst>
                                          <p:attrName>style.rotation</p:attrName>
                                        </p:attrNameLst>
                                      </p:cBhvr>
                                      <p:tavLst>
                                        <p:tav tm="0">
                                          <p:val>
                                            <p:fltVal val="720"/>
                                          </p:val>
                                        </p:tav>
                                        <p:tav tm="100000">
                                          <p:val>
                                            <p:fltVal val="0"/>
                                          </p:val>
                                        </p:tav>
                                      </p:tavLst>
                                    </p:anim>
                                    <p:anim calcmode="lin" valueType="num">
                                      <p:cBhvr>
                                        <p:cTn id="90" dur="2000" fill="hold"/>
                                        <p:tgtEl>
                                          <p:spTgt spid="3">
                                            <p:txEl>
                                              <p:pRg st="13" end="13"/>
                                            </p:txEl>
                                          </p:spTgt>
                                        </p:tgtEl>
                                        <p:attrNameLst>
                                          <p:attrName>ppt_h</p:attrName>
                                        </p:attrNameLst>
                                      </p:cBhvr>
                                      <p:tavLst>
                                        <p:tav tm="0">
                                          <p:val>
                                            <p:fltVal val="0"/>
                                          </p:val>
                                        </p:tav>
                                        <p:tav tm="100000">
                                          <p:val>
                                            <p:strVal val="#ppt_h"/>
                                          </p:val>
                                        </p:tav>
                                      </p:tavLst>
                                    </p:anim>
                                    <p:anim calcmode="lin" valueType="num">
                                      <p:cBhvr>
                                        <p:cTn id="91" dur="2000" fill="hold"/>
                                        <p:tgtEl>
                                          <p:spTgt spid="3">
                                            <p:txEl>
                                              <p:pRg st="13" end="13"/>
                                            </p:txEl>
                                          </p:spTgt>
                                        </p:tgtEl>
                                        <p:attrNameLst>
                                          <p:attrName>ppt_w</p:attrName>
                                        </p:attrNameLst>
                                      </p:cBhvr>
                                      <p:tavLst>
                                        <p:tav tm="0">
                                          <p:val>
                                            <p:fltVal val="0"/>
                                          </p:val>
                                        </p:tav>
                                        <p:tav tm="100000">
                                          <p:val>
                                            <p:strVal val="#ppt_w"/>
                                          </p:val>
                                        </p:tav>
                                      </p:tavLst>
                                    </p:anim>
                                  </p:childTnLst>
                                </p:cTn>
                              </p:par>
                              <p:par>
                                <p:cTn id="92" presetID="35" presetClass="entr" presetSubtype="0" fill="hold" grpId="0" nodeType="withEffect">
                                  <p:stCondLst>
                                    <p:cond delay="500"/>
                                  </p:stCondLst>
                                  <p:childTnLst>
                                    <p:set>
                                      <p:cBhvr>
                                        <p:cTn id="93" dur="1" fill="hold">
                                          <p:stCondLst>
                                            <p:cond delay="0"/>
                                          </p:stCondLst>
                                        </p:cTn>
                                        <p:tgtEl>
                                          <p:spTgt spid="3">
                                            <p:txEl>
                                              <p:pRg st="14" end="14"/>
                                            </p:txEl>
                                          </p:spTgt>
                                        </p:tgtEl>
                                        <p:attrNameLst>
                                          <p:attrName>style.visibility</p:attrName>
                                        </p:attrNameLst>
                                      </p:cBhvr>
                                      <p:to>
                                        <p:strVal val="visible"/>
                                      </p:to>
                                    </p:set>
                                    <p:animEffect transition="in" filter="fade">
                                      <p:cBhvr>
                                        <p:cTn id="94" dur="2000"/>
                                        <p:tgtEl>
                                          <p:spTgt spid="3">
                                            <p:txEl>
                                              <p:pRg st="14" end="14"/>
                                            </p:txEl>
                                          </p:spTgt>
                                        </p:tgtEl>
                                      </p:cBhvr>
                                    </p:animEffect>
                                    <p:anim calcmode="lin" valueType="num">
                                      <p:cBhvr>
                                        <p:cTn id="95" dur="2000" fill="hold"/>
                                        <p:tgtEl>
                                          <p:spTgt spid="3">
                                            <p:txEl>
                                              <p:pRg st="14" end="14"/>
                                            </p:txEl>
                                          </p:spTgt>
                                        </p:tgtEl>
                                        <p:attrNameLst>
                                          <p:attrName>style.rotation</p:attrName>
                                        </p:attrNameLst>
                                      </p:cBhvr>
                                      <p:tavLst>
                                        <p:tav tm="0">
                                          <p:val>
                                            <p:fltVal val="720"/>
                                          </p:val>
                                        </p:tav>
                                        <p:tav tm="100000">
                                          <p:val>
                                            <p:fltVal val="0"/>
                                          </p:val>
                                        </p:tav>
                                      </p:tavLst>
                                    </p:anim>
                                    <p:anim calcmode="lin" valueType="num">
                                      <p:cBhvr>
                                        <p:cTn id="96" dur="2000" fill="hold"/>
                                        <p:tgtEl>
                                          <p:spTgt spid="3">
                                            <p:txEl>
                                              <p:pRg st="14" end="14"/>
                                            </p:txEl>
                                          </p:spTgt>
                                        </p:tgtEl>
                                        <p:attrNameLst>
                                          <p:attrName>ppt_h</p:attrName>
                                        </p:attrNameLst>
                                      </p:cBhvr>
                                      <p:tavLst>
                                        <p:tav tm="0">
                                          <p:val>
                                            <p:fltVal val="0"/>
                                          </p:val>
                                        </p:tav>
                                        <p:tav tm="100000">
                                          <p:val>
                                            <p:strVal val="#ppt_h"/>
                                          </p:val>
                                        </p:tav>
                                      </p:tavLst>
                                    </p:anim>
                                    <p:anim calcmode="lin" valueType="num">
                                      <p:cBhvr>
                                        <p:cTn id="97" dur="2000" fill="hold"/>
                                        <p:tgtEl>
                                          <p:spTgt spid="3">
                                            <p:txEl>
                                              <p:pRg st="14" end="14"/>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357166"/>
            <a:ext cx="7851648" cy="1828800"/>
          </a:xfrm>
        </p:spPr>
        <p:txBody>
          <a:bodyPr/>
          <a:lstStyle/>
          <a:p>
            <a:pPr lvl="0" algn="l"/>
            <a:r>
              <a:rPr lang="fr-FR" dirty="0" smtClean="0">
                <a:solidFill>
                  <a:schemeClr val="accent1">
                    <a:lumMod val="75000"/>
                  </a:schemeClr>
                </a:solidFill>
              </a:rPr>
              <a:t>Conclusion : </a:t>
            </a:r>
            <a:r>
              <a:rPr lang="fr-FR" dirty="0" smtClean="0"/>
              <a:t/>
            </a:r>
            <a:br>
              <a:rPr lang="fr-FR" dirty="0" smtClean="0"/>
            </a:br>
            <a:endParaRPr lang="fr-FR" dirty="0"/>
          </a:p>
        </p:txBody>
      </p:sp>
      <p:sp>
        <p:nvSpPr>
          <p:cNvPr id="3" name="Sous-titre 2"/>
          <p:cNvSpPr>
            <a:spLocks noGrp="1"/>
          </p:cNvSpPr>
          <p:nvPr>
            <p:ph type="subTitle" idx="1"/>
          </p:nvPr>
        </p:nvSpPr>
        <p:spPr>
          <a:xfrm>
            <a:off x="533400" y="1571612"/>
            <a:ext cx="7854696" cy="4786346"/>
          </a:xfrm>
        </p:spPr>
        <p:txBody>
          <a:bodyPr>
            <a:normAutofit/>
          </a:bodyPr>
          <a:lstStyle/>
          <a:p>
            <a:pPr algn="l"/>
            <a:r>
              <a:rPr lang="fr-FR" sz="3600" dirty="0" smtClean="0"/>
              <a:t> Dans ce chapitre, nous avons étudié les différentes étapes de la méthode </a:t>
            </a:r>
            <a:r>
              <a:rPr lang="fr-FR" sz="3600" b="1" dirty="0" smtClean="0"/>
              <a:t>Merise </a:t>
            </a:r>
            <a:r>
              <a:rPr lang="fr-FR" sz="3600" dirty="0" smtClean="0"/>
              <a:t>(étape conceptuelle) appliquée à l’automatisation des phases étudiés  pour les quelles il sera nécessaire de passe à un niveau physique de description. </a:t>
            </a:r>
            <a:endParaRPr lang="fr-FR" sz="36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heckerboard(across)">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0"/>
            <a:ext cx="9144000" cy="6858000"/>
          </a:xfrm>
          <a:prstGeom prst="bevel">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p>
        </p:txBody>
      </p:sp>
      <p:sp>
        <p:nvSpPr>
          <p:cNvPr id="8" name="Titre 3"/>
          <p:cNvSpPr txBox="1">
            <a:spLocks/>
          </p:cNvSpPr>
          <p:nvPr/>
        </p:nvSpPr>
        <p:spPr>
          <a:xfrm>
            <a:off x="642910" y="357166"/>
            <a:ext cx="7851648" cy="769441"/>
          </a:xfrm>
          <a:prstGeom prst="rect">
            <a:avLst/>
          </a:prstGeom>
          <a:noFill/>
          <a:ln>
            <a:noFill/>
          </a:ln>
        </p:spPr>
        <p:txBody>
          <a:bodyPr vert="horz" wrap="square" lIns="91440" tIns="45720" rIns="91440" bIns="45720" anchor="b">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4400" b="1" i="0" u="none" strike="noStrike" kern="1200" cap="none" spc="0" normalizeH="0" baseline="0" noProof="0" dirty="0" smtClean="0">
                <a:ln w="11430"/>
                <a:solidFill>
                  <a:schemeClr val="tx2"/>
                </a:solidFill>
                <a:effectLst>
                  <a:outerShdw blurRad="50800" dist="39000" dir="5460000" algn="tl">
                    <a:srgbClr val="000000">
                      <a:alpha val="38000"/>
                    </a:srgbClr>
                  </a:outerShdw>
                </a:effectLst>
                <a:uLnTx/>
                <a:uFillTx/>
                <a:latin typeface="+mj-lt"/>
                <a:ea typeface="+mj-ea"/>
                <a:cs typeface="+mj-cs"/>
              </a:rPr>
              <a:t>Chapitre N° 03</a:t>
            </a:r>
            <a:endParaRPr kumimoji="0" lang="fr-FR" sz="4400" b="1" i="0" u="none" strike="noStrike" kern="1200" cap="none" spc="0" normalizeH="0" baseline="0" noProof="0" dirty="0">
              <a:ln w="11430"/>
              <a:solidFill>
                <a:schemeClr val="tx2"/>
              </a:solidFill>
              <a:effectLst>
                <a:outerShdw blurRad="50800" dist="39000" dir="5460000" algn="tl">
                  <a:srgbClr val="000000">
                    <a:alpha val="38000"/>
                  </a:srgbClr>
                </a:outerShdw>
              </a:effectLst>
              <a:uLnTx/>
              <a:uFillTx/>
              <a:latin typeface="+mj-lt"/>
              <a:ea typeface="+mj-ea"/>
              <a:cs typeface="+mj-cs"/>
            </a:endParaRPr>
          </a:p>
        </p:txBody>
      </p:sp>
      <p:sp>
        <p:nvSpPr>
          <p:cNvPr id="11" name="Sous-titre 4"/>
          <p:cNvSpPr txBox="1">
            <a:spLocks/>
          </p:cNvSpPr>
          <p:nvPr/>
        </p:nvSpPr>
        <p:spPr>
          <a:xfrm>
            <a:off x="642910" y="1071546"/>
            <a:ext cx="7854696" cy="1766637"/>
          </a:xfrm>
          <a:prstGeom prst="rect">
            <a:avLst/>
          </a:prstGeom>
          <a:noFill/>
        </p:spPr>
        <p:txBody>
          <a:bodyPr vert="horz" wrap="square" lIns="91440" tIns="45720" rIns="91440" bIns="45720">
            <a:spAutoFit/>
          </a:bodyPr>
          <a:lstStyle/>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lang="fr-FR" sz="3200" b="1"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rPr>
              <a:t>Ẽ</a:t>
            </a:r>
            <a:r>
              <a:rPr kumimoji="0" lang="fr-FR" sz="3200" b="1" i="0" u="none" strike="noStrike" kern="1200" cap="none" spc="0" normalizeH="0" baseline="0" noProof="0" dirty="0" err="1"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tude</a:t>
            </a: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 logique </a:t>
            </a:r>
          </a:p>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Et</a:t>
            </a:r>
          </a:p>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physique </a:t>
            </a:r>
          </a:p>
        </p:txBody>
      </p:sp>
      <p:sp>
        <p:nvSpPr>
          <p:cNvPr id="112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11265" name="WordArt 1"/>
          <p:cNvSpPr>
            <a:spLocks noChangeArrowheads="1" noChangeShapeType="1" noTextEdit="1"/>
          </p:cNvSpPr>
          <p:nvPr/>
        </p:nvSpPr>
        <p:spPr bwMode="auto">
          <a:xfrm>
            <a:off x="1000100" y="2857496"/>
            <a:ext cx="1857388" cy="714380"/>
          </a:xfrm>
          <a:prstGeom prst="rect">
            <a:avLst/>
          </a:prstGeom>
        </p:spPr>
        <p:txBody>
          <a:bodyPr wrap="none" fromWordArt="1">
            <a:prstTxWarp prst="textPlain">
              <a:avLst>
                <a:gd name="adj" fmla="val 50000"/>
              </a:avLst>
            </a:prstTxWarp>
          </a:bodyPr>
          <a:lstStyle/>
          <a:p>
            <a:pPr algn="ctr" rtl="0"/>
            <a:r>
              <a:rPr lang="fr-FR" sz="2000" u="sng" kern="10" spc="0" dirty="0" smtClean="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rPr>
              <a:t>Objectif </a:t>
            </a:r>
            <a:r>
              <a:rPr lang="fr-FR" sz="2000" kern="10" spc="0" dirty="0" smtClean="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rPr>
              <a:t>:</a:t>
            </a:r>
            <a:endParaRPr lang="fr-FR" sz="2000" kern="10" spc="0" dirty="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endParaRPr>
          </a:p>
        </p:txBody>
      </p:sp>
      <p:sp>
        <p:nvSpPr>
          <p:cNvPr id="11267" name="Rectangle 3"/>
          <p:cNvSpPr>
            <a:spLocks noChangeArrowheads="1"/>
          </p:cNvSpPr>
          <p:nvPr/>
        </p:nvSpPr>
        <p:spPr bwMode="auto">
          <a:xfrm>
            <a:off x="642910" y="3571876"/>
            <a:ext cx="7643866"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600" b="0" i="0" u="none" strike="noStrike" cap="none" normalizeH="0" baseline="0" dirty="0" smtClean="0">
                <a:ln>
                  <a:noFill/>
                </a:ln>
                <a:solidFill>
                  <a:srgbClr val="FF0000"/>
                </a:solidFill>
                <a:effectLst/>
                <a:latin typeface="Arial" pitchFamily="34" charset="0"/>
                <a:ea typeface="Calibri" pitchFamily="34" charset="0"/>
                <a:cs typeface="Arial" pitchFamily="34" charset="0"/>
              </a:rPr>
              <a:t>   </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Exposition du mod</a:t>
            </a:r>
            <a:r>
              <a:rPr kumimoji="0" lang="fr-FR" sz="3200" b="0" i="0" u="none" strike="noStrike" cap="none" normalizeH="0" baseline="0" dirty="0" smtClean="0">
                <a:ln>
                  <a:noFill/>
                </a:ln>
                <a:solidFill>
                  <a:srgbClr val="000000"/>
                </a:solidFill>
                <a:effectLst/>
                <a:latin typeface="Calibri"/>
                <a:ea typeface="Calibri" pitchFamily="34" charset="0"/>
                <a:cs typeface="Times New Roman" pitchFamily="18" charset="0"/>
              </a:rPr>
              <a:t>è</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le logique des donn</a:t>
            </a:r>
            <a:r>
              <a:rPr kumimoji="0" lang="fr-FR" sz="32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es </a:t>
            </a:r>
            <a:r>
              <a:rPr kumimoji="0" lang="fr-FR" sz="3200" b="1" i="0" u="none" strike="noStrike" cap="none" normalizeH="0" baseline="0" dirty="0" smtClean="0">
                <a:ln>
                  <a:noFill/>
                </a:ln>
                <a:solidFill>
                  <a:srgbClr val="000000"/>
                </a:solidFill>
                <a:effectLst/>
                <a:latin typeface="Calibri" pitchFamily="34" charset="0"/>
                <a:ea typeface="Calibri" pitchFamily="34" charset="0"/>
                <a:cs typeface="Arial" pitchFamily="34" charset="0"/>
              </a:rPr>
              <a:t>(</a:t>
            </a:r>
            <a:r>
              <a:rPr kumimoji="0" lang="fr-FR" sz="3200" b="1" i="0" u="none" strike="noStrike" cap="none" normalizeH="0" baseline="0" dirty="0" smtClean="0">
                <a:ln>
                  <a:noFill/>
                </a:ln>
                <a:solidFill>
                  <a:srgbClr val="FF0000"/>
                </a:solidFill>
                <a:effectLst/>
                <a:latin typeface="Calibri" pitchFamily="34" charset="0"/>
                <a:ea typeface="Calibri" pitchFamily="34" charset="0"/>
                <a:cs typeface="Arial" pitchFamily="34" charset="0"/>
              </a:rPr>
              <a:t>MLD</a:t>
            </a:r>
            <a:r>
              <a:rPr kumimoji="0" lang="fr-FR" sz="3200" b="1" i="0" u="none" strike="noStrike" cap="none" normalizeH="0" baseline="0" dirty="0" smtClean="0">
                <a:ln>
                  <a:noFill/>
                </a:ln>
                <a:solidFill>
                  <a:srgbClr val="000000"/>
                </a:solidFill>
                <a:effectLst/>
                <a:latin typeface="Calibri" pitchFamily="34" charset="0"/>
                <a:ea typeface="Calibri" pitchFamily="34" charset="0"/>
                <a:cs typeface="Arial" pitchFamily="34" charset="0"/>
              </a:rPr>
              <a:t>), </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et mod</a:t>
            </a:r>
            <a:r>
              <a:rPr kumimoji="0" lang="fr-FR" sz="3200" b="0" i="0" u="none" strike="noStrike" cap="none" normalizeH="0" baseline="0" dirty="0" smtClean="0">
                <a:ln>
                  <a:noFill/>
                </a:ln>
                <a:solidFill>
                  <a:srgbClr val="000000"/>
                </a:solidFill>
                <a:effectLst/>
                <a:latin typeface="Calibri"/>
                <a:ea typeface="Calibri" pitchFamily="34" charset="0"/>
                <a:cs typeface="Times New Roman" pitchFamily="18" charset="0"/>
              </a:rPr>
              <a:t>è</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le</a:t>
            </a:r>
            <a:r>
              <a:rPr kumimoji="0" lang="fr-F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physique des donn</a:t>
            </a:r>
            <a:r>
              <a:rPr kumimoji="0" lang="fr-FR" sz="32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3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es </a:t>
            </a:r>
            <a:r>
              <a:rPr kumimoji="0" lang="fr-FR" sz="3200" b="1" i="0" u="none" strike="noStrike" cap="none" normalizeH="0" baseline="0" dirty="0" smtClean="0">
                <a:ln>
                  <a:noFill/>
                </a:ln>
                <a:solidFill>
                  <a:srgbClr val="000000"/>
                </a:solidFill>
                <a:effectLst/>
                <a:latin typeface="Calibri" pitchFamily="34" charset="0"/>
                <a:ea typeface="Calibri" pitchFamily="34" charset="0"/>
                <a:cs typeface="Arial" pitchFamily="34" charset="0"/>
              </a:rPr>
              <a:t>(</a:t>
            </a:r>
            <a:r>
              <a:rPr kumimoji="0" lang="fr-FR" sz="3200" b="1" i="0" u="none" strike="noStrike" cap="none" normalizeH="0" baseline="0" dirty="0" smtClean="0">
                <a:ln>
                  <a:noFill/>
                </a:ln>
                <a:solidFill>
                  <a:srgbClr val="FF0000"/>
                </a:solidFill>
                <a:effectLst/>
                <a:latin typeface="Calibri" pitchFamily="34" charset="0"/>
                <a:ea typeface="Calibri" pitchFamily="34" charset="0"/>
                <a:cs typeface="Arial" pitchFamily="34" charset="0"/>
              </a:rPr>
              <a:t>MPD</a:t>
            </a:r>
            <a:r>
              <a:rPr kumimoji="0" lang="fr-FR" sz="3200" b="1" i="0" u="none" strike="noStrike" cap="none" normalizeH="0" baseline="0" dirty="0" smtClean="0">
                <a:ln>
                  <a:noFill/>
                </a:ln>
                <a:solidFill>
                  <a:srgbClr val="000000"/>
                </a:solidFill>
                <a:effectLst/>
                <a:latin typeface="Calibri" pitchFamily="34" charset="0"/>
                <a:ea typeface="Calibri" pitchFamily="34" charset="0"/>
                <a:cs typeface="Arial" pitchFamily="34" charset="0"/>
              </a:rPr>
              <a:t>).</a:t>
            </a:r>
            <a:r>
              <a:rPr kumimoji="0" lang="fr-FR" sz="32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2000"/>
                                        <p:tgtEl>
                                          <p:spTgt spid="8"/>
                                        </p:tgtEl>
                                      </p:cBhvr>
                                    </p:animEffect>
                                  </p:childTnLst>
                                </p:cTn>
                              </p:par>
                              <p:par>
                                <p:cTn id="8" presetID="35"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anim calcmode="lin" valueType="num">
                                      <p:cBhvr>
                                        <p:cTn id="11" dur="2000" fill="hold"/>
                                        <p:tgtEl>
                                          <p:spTgt spid="11"/>
                                        </p:tgtEl>
                                        <p:attrNameLst>
                                          <p:attrName>style.rotation</p:attrName>
                                        </p:attrNameLst>
                                      </p:cBhvr>
                                      <p:tavLst>
                                        <p:tav tm="0">
                                          <p:val>
                                            <p:fltVal val="720"/>
                                          </p:val>
                                        </p:tav>
                                        <p:tav tm="100000">
                                          <p:val>
                                            <p:fltVal val="0"/>
                                          </p:val>
                                        </p:tav>
                                      </p:tavLst>
                                    </p:anim>
                                    <p:anim calcmode="lin" valueType="num">
                                      <p:cBhvr>
                                        <p:cTn id="12" dur="2000" fill="hold"/>
                                        <p:tgtEl>
                                          <p:spTgt spid="11"/>
                                        </p:tgtEl>
                                        <p:attrNameLst>
                                          <p:attrName>ppt_h</p:attrName>
                                        </p:attrNameLst>
                                      </p:cBhvr>
                                      <p:tavLst>
                                        <p:tav tm="0">
                                          <p:val>
                                            <p:fltVal val="0"/>
                                          </p:val>
                                        </p:tav>
                                        <p:tav tm="100000">
                                          <p:val>
                                            <p:strVal val="#ppt_h"/>
                                          </p:val>
                                        </p:tav>
                                      </p:tavLst>
                                    </p:anim>
                                    <p:anim calcmode="lin" valueType="num">
                                      <p:cBhvr>
                                        <p:cTn id="13" dur="2000" fill="hold"/>
                                        <p:tgtEl>
                                          <p:spTgt spid="11"/>
                                        </p:tgtEl>
                                        <p:attrNameLst>
                                          <p:attrName>ppt_w</p:attrName>
                                        </p:attrNameLst>
                                      </p:cBhvr>
                                      <p:tavLst>
                                        <p:tav tm="0">
                                          <p:val>
                                            <p:fltVal val="0"/>
                                          </p:val>
                                        </p:tav>
                                        <p:tav tm="100000">
                                          <p:val>
                                            <p:strVal val="#ppt_w"/>
                                          </p:val>
                                        </p:tav>
                                      </p:tavLst>
                                    </p:anim>
                                  </p:childTnLst>
                                </p:cTn>
                              </p:par>
                              <p:par>
                                <p:cTn id="14" presetID="5" presetClass="entr" presetSubtype="10" fill="hold" grpId="0" nodeType="withEffect">
                                  <p:stCondLst>
                                    <p:cond delay="2000"/>
                                  </p:stCondLst>
                                  <p:childTnLst>
                                    <p:set>
                                      <p:cBhvr>
                                        <p:cTn id="15" dur="1" fill="hold">
                                          <p:stCondLst>
                                            <p:cond delay="0"/>
                                          </p:stCondLst>
                                        </p:cTn>
                                        <p:tgtEl>
                                          <p:spTgt spid="11265"/>
                                        </p:tgtEl>
                                        <p:attrNameLst>
                                          <p:attrName>style.visibility</p:attrName>
                                        </p:attrNameLst>
                                      </p:cBhvr>
                                      <p:to>
                                        <p:strVal val="visible"/>
                                      </p:to>
                                    </p:set>
                                    <p:animEffect transition="in" filter="checkerboard(across)">
                                      <p:cBhvr>
                                        <p:cTn id="16" dur="2000"/>
                                        <p:tgtEl>
                                          <p:spTgt spid="11265"/>
                                        </p:tgtEl>
                                      </p:cBhvr>
                                    </p:animEffect>
                                  </p:childTnLst>
                                </p:cTn>
                              </p:par>
                              <p:par>
                                <p:cTn id="17" presetID="5" presetClass="entr" presetSubtype="10" fill="hold" grpId="0" nodeType="withEffect">
                                  <p:stCondLst>
                                    <p:cond delay="2000"/>
                                  </p:stCondLst>
                                  <p:childTnLst>
                                    <p:set>
                                      <p:cBhvr>
                                        <p:cTn id="18" dur="1" fill="hold">
                                          <p:stCondLst>
                                            <p:cond delay="0"/>
                                          </p:stCondLst>
                                        </p:cTn>
                                        <p:tgtEl>
                                          <p:spTgt spid="11267"/>
                                        </p:tgtEl>
                                        <p:attrNameLst>
                                          <p:attrName>style.visibility</p:attrName>
                                        </p:attrNameLst>
                                      </p:cBhvr>
                                      <p:to>
                                        <p:strVal val="visible"/>
                                      </p:to>
                                    </p:set>
                                    <p:animEffect transition="in" filter="checkerboard(across)">
                                      <p:cBhvr>
                                        <p:cTn id="19" dur="2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1265" grpId="0"/>
      <p:bldP spid="1126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33400" y="285728"/>
            <a:ext cx="7851648" cy="1428760"/>
          </a:xfrm>
        </p:spPr>
        <p:txBody>
          <a:bodyPr>
            <a:normAutofit/>
          </a:bodyPr>
          <a:lstStyle/>
          <a:p>
            <a:pPr algn="l"/>
            <a:r>
              <a:rPr lang="fr-FR" sz="3600" dirty="0" smtClean="0">
                <a:solidFill>
                  <a:schemeClr val="accent1">
                    <a:lumMod val="75000"/>
                  </a:schemeClr>
                </a:solidFill>
              </a:rPr>
              <a:t>A- relation (0,n ou 1,n ) ,( 0,n ou 1,n ) </a:t>
            </a:r>
            <a:r>
              <a:rPr lang="fr-FR" dirty="0" smtClean="0"/>
              <a:t/>
            </a:r>
            <a:br>
              <a:rPr lang="fr-FR" dirty="0" smtClean="0"/>
            </a:br>
            <a:endParaRPr lang="fr-FR" dirty="0"/>
          </a:p>
        </p:txBody>
      </p:sp>
      <p:sp>
        <p:nvSpPr>
          <p:cNvPr id="3" name="Sous-titre 2"/>
          <p:cNvSpPr>
            <a:spLocks noGrp="1"/>
          </p:cNvSpPr>
          <p:nvPr>
            <p:ph type="subTitle" idx="1"/>
          </p:nvPr>
        </p:nvSpPr>
        <p:spPr>
          <a:xfrm>
            <a:off x="533400" y="2143116"/>
            <a:ext cx="7854696" cy="4286280"/>
          </a:xfrm>
        </p:spPr>
        <p:txBody>
          <a:bodyPr/>
          <a:lstStyle/>
          <a:p>
            <a:endParaRPr lang="fr-FR" dirty="0"/>
          </a:p>
        </p:txBody>
      </p:sp>
      <p:pic>
        <p:nvPicPr>
          <p:cNvPr id="6" name="Image 5"/>
          <p:cNvPicPr/>
          <p:nvPr/>
        </p:nvPicPr>
        <p:blipFill>
          <a:blip r:embed="rId2">
            <a:lum bright="-10000" contrast="30000"/>
          </a:blip>
          <a:srcRect l="26728" t="25589" r="23068" b="16516"/>
          <a:stretch>
            <a:fillRect/>
          </a:stretch>
        </p:blipFill>
        <p:spPr bwMode="auto">
          <a:xfrm>
            <a:off x="500034" y="1643050"/>
            <a:ext cx="8001056" cy="435771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2000"/>
                                  </p:stCondLst>
                                  <p:childTnLst>
                                    <p:set>
                                      <p:cBhvr>
                                        <p:cTn id="10" dur="1" fill="hold">
                                          <p:stCondLst>
                                            <p:cond delay="0"/>
                                          </p:stCondLst>
                                        </p:cTn>
                                        <p:tgtEl>
                                          <p:spTgt spid="6"/>
                                        </p:tgtEl>
                                        <p:attrNameLst>
                                          <p:attrName>style.visibility</p:attrName>
                                        </p:attrNameLst>
                                      </p:cBhvr>
                                      <p:to>
                                        <p:strVal val="visible"/>
                                      </p:to>
                                    </p:set>
                                    <p:animEffect transition="in" filter="checkerboard(across)">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0"/>
            <a:ext cx="7956452" cy="1714488"/>
          </a:xfrm>
        </p:spPr>
        <p:txBody>
          <a:bodyPr>
            <a:normAutofit/>
          </a:bodyPr>
          <a:lstStyle/>
          <a:p>
            <a:pPr algn="l"/>
            <a:r>
              <a:rPr lang="fr-FR" sz="3200" dirty="0" smtClean="0">
                <a:solidFill>
                  <a:schemeClr val="accent1">
                    <a:lumMod val="75000"/>
                  </a:schemeClr>
                </a:solidFill>
              </a:rPr>
              <a:t>B- relation (0, n ou 1, n), (0, n ou 1,1) : </a:t>
            </a:r>
            <a:r>
              <a:rPr lang="fr-FR" dirty="0" smtClean="0"/>
              <a:t/>
            </a:r>
            <a:br>
              <a:rPr lang="fr-FR" dirty="0" smtClean="0"/>
            </a:br>
            <a:endParaRPr lang="fr-FR" dirty="0"/>
          </a:p>
        </p:txBody>
      </p:sp>
      <p:sp>
        <p:nvSpPr>
          <p:cNvPr id="3" name="Sous-titre 2"/>
          <p:cNvSpPr>
            <a:spLocks noGrp="1"/>
          </p:cNvSpPr>
          <p:nvPr>
            <p:ph type="subTitle" idx="1"/>
          </p:nvPr>
        </p:nvSpPr>
        <p:spPr>
          <a:xfrm>
            <a:off x="533400" y="2000240"/>
            <a:ext cx="8182004" cy="4572032"/>
          </a:xfrm>
        </p:spPr>
        <p:txBody>
          <a:bodyPr/>
          <a:lstStyle/>
          <a:p>
            <a:endParaRPr lang="fr-FR" dirty="0"/>
          </a:p>
        </p:txBody>
      </p:sp>
      <p:pic>
        <p:nvPicPr>
          <p:cNvPr id="4" name="Image 3"/>
          <p:cNvPicPr/>
          <p:nvPr/>
        </p:nvPicPr>
        <p:blipFill>
          <a:blip r:embed="rId2">
            <a:lum bright="-20000" contrast="30000"/>
          </a:blip>
          <a:srcRect l="26728" t="22391" r="21442" b="18433"/>
          <a:stretch>
            <a:fillRect/>
          </a:stretch>
        </p:blipFill>
        <p:spPr bwMode="auto">
          <a:xfrm>
            <a:off x="500034" y="1357298"/>
            <a:ext cx="7929618" cy="485776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20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0" y="0"/>
            <a:ext cx="7851648" cy="45719"/>
          </a:xfrm>
        </p:spPr>
        <p:txBody>
          <a:bodyPr>
            <a:normAutofit fontScale="90000"/>
          </a:bodyPr>
          <a:lstStyle/>
          <a:p>
            <a:endParaRPr lang="fr-FR" dirty="0"/>
          </a:p>
        </p:txBody>
      </p:sp>
      <p:sp>
        <p:nvSpPr>
          <p:cNvPr id="3" name="Sous-titre 2"/>
          <p:cNvSpPr>
            <a:spLocks noGrp="1"/>
          </p:cNvSpPr>
          <p:nvPr>
            <p:ph type="subTitle" idx="1"/>
          </p:nvPr>
        </p:nvSpPr>
        <p:spPr>
          <a:xfrm>
            <a:off x="285720" y="0"/>
            <a:ext cx="8858280" cy="6572272"/>
          </a:xfrm>
        </p:spPr>
        <p:txBody>
          <a:bodyPr>
            <a:noAutofit/>
          </a:bodyPr>
          <a:lstStyle/>
          <a:p>
            <a:pPr lvl="0" algn="l"/>
            <a:r>
              <a:rPr lang="fr-FR" sz="2000" b="1" dirty="0" smtClean="0">
                <a:solidFill>
                  <a:srgbClr val="FF0000"/>
                </a:solidFill>
              </a:rPr>
              <a:t>Description des  relations : </a:t>
            </a:r>
            <a:endParaRPr lang="fr-FR" sz="2000" dirty="0" smtClean="0">
              <a:solidFill>
                <a:srgbClr val="FF0000"/>
              </a:solidFill>
            </a:endParaRPr>
          </a:p>
          <a:p>
            <a:pPr algn="l"/>
            <a:r>
              <a:rPr lang="fr-FR" sz="2000" b="1" dirty="0" smtClean="0"/>
              <a:t>Les relations de notre système seront : </a:t>
            </a:r>
          </a:p>
          <a:p>
            <a:pPr algn="l"/>
            <a:r>
              <a:rPr lang="fr-FR" sz="2000" dirty="0" smtClean="0">
                <a:solidFill>
                  <a:srgbClr val="FF0000"/>
                </a:solidFill>
              </a:rPr>
              <a:t> -</a:t>
            </a:r>
            <a:r>
              <a:rPr lang="fr-FR" sz="2000" b="1" dirty="0" smtClean="0">
                <a:solidFill>
                  <a:srgbClr val="FF0000"/>
                </a:solidFill>
              </a:rPr>
              <a:t>période d’activité :</a:t>
            </a:r>
            <a:endParaRPr lang="fr-FR" sz="2000" dirty="0" smtClean="0">
              <a:solidFill>
                <a:srgbClr val="FF0000"/>
              </a:solidFill>
            </a:endParaRPr>
          </a:p>
          <a:p>
            <a:pPr algn="l"/>
            <a:r>
              <a:rPr lang="fr-FR" sz="2000" dirty="0" smtClean="0"/>
              <a:t>          </a:t>
            </a:r>
            <a:r>
              <a:rPr lang="fr-FR" sz="2000" b="1" dirty="0" smtClean="0"/>
              <a:t>(</a:t>
            </a:r>
            <a:r>
              <a:rPr lang="fr-FR" sz="2000" b="1" u="sng" dirty="0" smtClean="0">
                <a:solidFill>
                  <a:srgbClr val="FF0000"/>
                </a:solidFill>
              </a:rPr>
              <a:t>N°période</a:t>
            </a:r>
            <a:r>
              <a:rPr lang="fr-FR" sz="2000" b="1" dirty="0" smtClean="0"/>
              <a:t>, période-du, période –au, N°dossier-    </a:t>
            </a:r>
            <a:r>
              <a:rPr lang="fr-FR" sz="2000" b="1" dirty="0" err="1" smtClean="0"/>
              <a:t>déc</a:t>
            </a:r>
            <a:r>
              <a:rPr lang="fr-FR" sz="2000" b="1" dirty="0" smtClean="0"/>
              <a:t> *,    N°</a:t>
            </a:r>
            <a:r>
              <a:rPr lang="fr-FR" sz="2000" b="1" dirty="0" err="1" smtClean="0"/>
              <a:t>empl</a:t>
            </a:r>
            <a:r>
              <a:rPr lang="fr-FR" sz="2000" b="1" dirty="0" smtClean="0"/>
              <a:t> *)</a:t>
            </a:r>
          </a:p>
          <a:p>
            <a:pPr algn="l"/>
            <a:r>
              <a:rPr lang="fr-FR" sz="2000" dirty="0" smtClean="0">
                <a:solidFill>
                  <a:srgbClr val="FF0000"/>
                </a:solidFill>
              </a:rPr>
              <a:t>- </a:t>
            </a:r>
            <a:r>
              <a:rPr lang="fr-FR" sz="2000" b="1" dirty="0" smtClean="0">
                <a:solidFill>
                  <a:srgbClr val="FF0000"/>
                </a:solidFill>
              </a:rPr>
              <a:t>Employeur :</a:t>
            </a:r>
            <a:endParaRPr lang="fr-FR" sz="2000" dirty="0" smtClean="0">
              <a:solidFill>
                <a:srgbClr val="FF0000"/>
              </a:solidFill>
            </a:endParaRPr>
          </a:p>
          <a:p>
            <a:pPr algn="l"/>
            <a:r>
              <a:rPr lang="fr-FR" sz="2000" b="1" dirty="0" smtClean="0"/>
              <a:t>           (</a:t>
            </a:r>
            <a:r>
              <a:rPr lang="fr-FR" sz="2000" b="1" u="sng" dirty="0" smtClean="0">
                <a:solidFill>
                  <a:srgbClr val="FF0000"/>
                </a:solidFill>
              </a:rPr>
              <a:t>N° </a:t>
            </a:r>
            <a:r>
              <a:rPr lang="fr-FR" sz="2000" b="1" u="sng" dirty="0" err="1" smtClean="0">
                <a:solidFill>
                  <a:srgbClr val="FF0000"/>
                </a:solidFill>
              </a:rPr>
              <a:t>empl</a:t>
            </a:r>
            <a:r>
              <a:rPr lang="fr-FR" sz="2000" dirty="0" smtClean="0"/>
              <a:t>, </a:t>
            </a:r>
            <a:r>
              <a:rPr lang="fr-FR" sz="2000" b="1" dirty="0" smtClean="0"/>
              <a:t>nom-</a:t>
            </a:r>
            <a:r>
              <a:rPr lang="fr-FR" sz="2000" b="1" dirty="0" err="1" smtClean="0"/>
              <a:t>empl</a:t>
            </a:r>
            <a:r>
              <a:rPr lang="fr-FR" sz="2000" b="1" dirty="0" smtClean="0"/>
              <a:t>, adresse-</a:t>
            </a:r>
            <a:r>
              <a:rPr lang="fr-FR" sz="2000" b="1" dirty="0" err="1" smtClean="0"/>
              <a:t>empl</a:t>
            </a:r>
            <a:r>
              <a:rPr lang="fr-FR" sz="2000" b="1" dirty="0" smtClean="0"/>
              <a:t>, lieu-</a:t>
            </a:r>
            <a:r>
              <a:rPr lang="fr-FR" sz="2000" b="1" dirty="0" err="1" smtClean="0"/>
              <a:t>activ</a:t>
            </a:r>
            <a:r>
              <a:rPr lang="fr-FR" sz="2000" b="1" dirty="0" smtClean="0"/>
              <a:t>) .</a:t>
            </a:r>
          </a:p>
          <a:p>
            <a:pPr algn="l"/>
            <a:r>
              <a:rPr lang="en-US" sz="2000" b="1" dirty="0" smtClean="0">
                <a:solidFill>
                  <a:srgbClr val="FF0000"/>
                </a:solidFill>
              </a:rPr>
              <a:t>- </a:t>
            </a:r>
            <a:r>
              <a:rPr lang="en-US" sz="2000" b="1" dirty="0" err="1" smtClean="0">
                <a:solidFill>
                  <a:srgbClr val="FF0000"/>
                </a:solidFill>
              </a:rPr>
              <a:t>Wilaya</a:t>
            </a:r>
            <a:r>
              <a:rPr lang="en-US" sz="2000" b="1" dirty="0" smtClean="0">
                <a:solidFill>
                  <a:srgbClr val="FF0000"/>
                </a:solidFill>
              </a:rPr>
              <a:t> :</a:t>
            </a:r>
            <a:endParaRPr lang="fr-FR" sz="2000" dirty="0" smtClean="0">
              <a:solidFill>
                <a:srgbClr val="FF0000"/>
              </a:solidFill>
            </a:endParaRPr>
          </a:p>
          <a:p>
            <a:pPr algn="l"/>
            <a:r>
              <a:rPr lang="en-US" sz="2000" b="1" dirty="0" smtClean="0"/>
              <a:t>           </a:t>
            </a:r>
            <a:r>
              <a:rPr lang="en-US" sz="2000" b="1" u="sng" dirty="0" smtClean="0"/>
              <a:t>(</a:t>
            </a:r>
            <a:r>
              <a:rPr lang="en-US" sz="2000" b="1" u="sng" dirty="0" err="1" smtClean="0">
                <a:solidFill>
                  <a:srgbClr val="FF0000"/>
                </a:solidFill>
              </a:rPr>
              <a:t>N°wilaya</a:t>
            </a:r>
            <a:r>
              <a:rPr lang="en-US" sz="2000" b="1" dirty="0" smtClean="0"/>
              <a:t> , nom-</a:t>
            </a:r>
            <a:r>
              <a:rPr lang="en-US" sz="2000" b="1" dirty="0" err="1" smtClean="0"/>
              <a:t>wilaya</a:t>
            </a:r>
            <a:r>
              <a:rPr lang="en-US" sz="2000" b="1" dirty="0" smtClean="0"/>
              <a:t> ) .</a:t>
            </a:r>
            <a:endParaRPr lang="fr-FR" sz="2000" b="1" dirty="0" smtClean="0"/>
          </a:p>
          <a:p>
            <a:pPr algn="l"/>
            <a:r>
              <a:rPr lang="fr-FR" sz="2000" b="1" dirty="0" smtClean="0"/>
              <a:t>-</a:t>
            </a:r>
            <a:r>
              <a:rPr lang="fr-FR" sz="2000" b="1" dirty="0" smtClean="0">
                <a:solidFill>
                  <a:srgbClr val="FF0000"/>
                </a:solidFill>
              </a:rPr>
              <a:t>Commune :</a:t>
            </a:r>
            <a:endParaRPr lang="fr-FR" sz="2000" dirty="0" smtClean="0">
              <a:solidFill>
                <a:srgbClr val="FF0000"/>
              </a:solidFill>
            </a:endParaRPr>
          </a:p>
          <a:p>
            <a:pPr algn="l"/>
            <a:r>
              <a:rPr lang="fr-FR" sz="2000" b="1" dirty="0" smtClean="0"/>
              <a:t>            (</a:t>
            </a:r>
            <a:r>
              <a:rPr lang="fr-FR" sz="2000" dirty="0" smtClean="0"/>
              <a:t> </a:t>
            </a:r>
            <a:r>
              <a:rPr lang="fr-FR" sz="2000" b="1" u="sng" dirty="0" smtClean="0">
                <a:solidFill>
                  <a:srgbClr val="FF0000"/>
                </a:solidFill>
              </a:rPr>
              <a:t>N°commune</a:t>
            </a:r>
            <a:r>
              <a:rPr lang="fr-FR" sz="2000" dirty="0" smtClean="0"/>
              <a:t>,</a:t>
            </a:r>
            <a:r>
              <a:rPr lang="fr-FR" sz="2000" b="1" dirty="0" smtClean="0"/>
              <a:t> nom-commune , N°wilaya *)  .</a:t>
            </a:r>
          </a:p>
          <a:p>
            <a:pPr algn="l"/>
            <a:r>
              <a:rPr lang="fr-FR" sz="2000" b="1" dirty="0" smtClean="0">
                <a:solidFill>
                  <a:srgbClr val="FF0000"/>
                </a:solidFill>
              </a:rPr>
              <a:t>-Décède :</a:t>
            </a:r>
            <a:endParaRPr lang="fr-FR" sz="2000" dirty="0" smtClean="0">
              <a:solidFill>
                <a:srgbClr val="FF0000"/>
              </a:solidFill>
            </a:endParaRPr>
          </a:p>
          <a:p>
            <a:pPr algn="l"/>
            <a:r>
              <a:rPr lang="fr-FR" sz="2000" b="1" dirty="0" smtClean="0"/>
              <a:t>  </a:t>
            </a:r>
            <a:r>
              <a:rPr lang="fr-FR" sz="2000" b="1" u="sng" dirty="0" smtClean="0"/>
              <a:t>(</a:t>
            </a:r>
            <a:r>
              <a:rPr lang="fr-FR" sz="2000" u="sng" dirty="0" smtClean="0"/>
              <a:t> </a:t>
            </a:r>
            <a:r>
              <a:rPr lang="fr-FR" sz="2000" b="1" u="sng" dirty="0" smtClean="0">
                <a:solidFill>
                  <a:srgbClr val="FF0000"/>
                </a:solidFill>
              </a:rPr>
              <a:t>N°dossier-</a:t>
            </a:r>
            <a:r>
              <a:rPr lang="fr-FR" sz="2000" b="1" u="sng" dirty="0" err="1" smtClean="0">
                <a:solidFill>
                  <a:srgbClr val="FF0000"/>
                </a:solidFill>
              </a:rPr>
              <a:t>déc</a:t>
            </a:r>
            <a:r>
              <a:rPr lang="fr-FR" sz="2000" b="1" dirty="0" smtClean="0"/>
              <a:t>, nom-</a:t>
            </a:r>
            <a:r>
              <a:rPr lang="fr-FR" sz="2000" b="1" dirty="0" err="1" smtClean="0"/>
              <a:t>déc</a:t>
            </a:r>
            <a:r>
              <a:rPr lang="fr-FR" sz="2000" b="1" dirty="0" smtClean="0"/>
              <a:t>, prénom-</a:t>
            </a:r>
            <a:r>
              <a:rPr lang="fr-FR" sz="2000" b="1" dirty="0" err="1" smtClean="0"/>
              <a:t>déc</a:t>
            </a:r>
            <a:r>
              <a:rPr lang="fr-FR" sz="2000" b="1" dirty="0" smtClean="0"/>
              <a:t>, sexe, nom, date-n-</a:t>
            </a:r>
            <a:r>
              <a:rPr lang="fr-FR" sz="2000" b="1" dirty="0" err="1" smtClean="0"/>
              <a:t>déc</a:t>
            </a:r>
            <a:r>
              <a:rPr lang="fr-FR" sz="2000" b="1" dirty="0" smtClean="0"/>
              <a:t>,   lieu-</a:t>
            </a:r>
          </a:p>
          <a:p>
            <a:pPr algn="l"/>
            <a:r>
              <a:rPr lang="fr-FR" sz="2000" b="1" dirty="0" smtClean="0"/>
              <a:t>   n-</a:t>
            </a:r>
            <a:r>
              <a:rPr lang="fr-FR" sz="2000" b="1" dirty="0" err="1" smtClean="0"/>
              <a:t>déc</a:t>
            </a:r>
            <a:r>
              <a:rPr lang="fr-FR" sz="2000" b="1" dirty="0" smtClean="0"/>
              <a:t>, nationalité, prénom-p-</a:t>
            </a:r>
            <a:r>
              <a:rPr lang="fr-FR" sz="2000" b="1" dirty="0" err="1" smtClean="0"/>
              <a:t>déc</a:t>
            </a:r>
            <a:r>
              <a:rPr lang="fr-FR" sz="2000" b="1" dirty="0" smtClean="0"/>
              <a:t>, nom-m-</a:t>
            </a:r>
            <a:r>
              <a:rPr lang="fr-FR" sz="2000" b="1" dirty="0" err="1" smtClean="0"/>
              <a:t>déc</a:t>
            </a:r>
            <a:r>
              <a:rPr lang="fr-FR" sz="2000" b="1" dirty="0" smtClean="0"/>
              <a:t>, prénom-m-</a:t>
            </a:r>
            <a:r>
              <a:rPr lang="fr-FR" sz="2000" b="1" dirty="0" err="1" smtClean="0"/>
              <a:t>déc</a:t>
            </a:r>
            <a:r>
              <a:rPr lang="fr-FR" sz="2000" b="1" dirty="0" smtClean="0"/>
              <a:t>, N°SS-</a:t>
            </a:r>
            <a:r>
              <a:rPr lang="fr-FR" sz="2000" b="1" dirty="0" err="1" smtClean="0"/>
              <a:t>déc</a:t>
            </a:r>
            <a:r>
              <a:rPr lang="fr-FR" sz="2000" b="1" dirty="0" smtClean="0"/>
              <a:t>, date-</a:t>
            </a:r>
            <a:r>
              <a:rPr lang="fr-FR" sz="2000" b="1" dirty="0" err="1" smtClean="0"/>
              <a:t>déc</a:t>
            </a:r>
            <a:r>
              <a:rPr lang="fr-FR" sz="2000" b="1" dirty="0" smtClean="0"/>
              <a:t>, cause-</a:t>
            </a:r>
            <a:r>
              <a:rPr lang="fr-FR" sz="2000" b="1" dirty="0" err="1" smtClean="0"/>
              <a:t>déc</a:t>
            </a:r>
            <a:r>
              <a:rPr lang="fr-FR" sz="2000" b="1" dirty="0" smtClean="0"/>
              <a:t>, S-F-</a:t>
            </a:r>
            <a:r>
              <a:rPr lang="fr-FR" sz="2000" b="1" dirty="0" err="1" smtClean="0"/>
              <a:t>déc</a:t>
            </a:r>
            <a:r>
              <a:rPr lang="fr-FR" sz="2000" b="1" dirty="0" smtClean="0"/>
              <a:t>, wilaya-</a:t>
            </a:r>
            <a:r>
              <a:rPr lang="fr-FR" sz="2000" b="1" dirty="0" err="1" smtClean="0"/>
              <a:t>déc</a:t>
            </a:r>
            <a:r>
              <a:rPr lang="fr-FR" sz="2000" b="1" dirty="0" smtClean="0"/>
              <a:t>, commune-</a:t>
            </a:r>
            <a:r>
              <a:rPr lang="fr-FR" sz="2000" b="1" dirty="0" err="1" smtClean="0"/>
              <a:t>déc</a:t>
            </a:r>
            <a:r>
              <a:rPr lang="fr-FR" sz="2000" b="1" dirty="0" smtClean="0"/>
              <a:t>, sal-</a:t>
            </a:r>
            <a:r>
              <a:rPr lang="fr-FR" sz="2000" b="1" dirty="0" err="1" smtClean="0"/>
              <a:t>moy</a:t>
            </a:r>
            <a:r>
              <a:rPr lang="fr-FR" sz="2000" b="1" dirty="0" smtClean="0"/>
              <a:t>, NB-enfant  mineures, NB-veufs, NB-enfant-majores, NB-handicapé, NB-ascendant, N°commune* ) .</a:t>
            </a:r>
          </a:p>
          <a:p>
            <a:pPr algn="l"/>
            <a:r>
              <a:rPr lang="fr-FR" sz="2000" b="1" dirty="0" smtClean="0">
                <a:solidFill>
                  <a:srgbClr val="FF0000"/>
                </a:solidFill>
              </a:rPr>
              <a:t>-pension : </a:t>
            </a:r>
            <a:r>
              <a:rPr lang="fr-FR" sz="2000" b="1" u="sng" dirty="0" smtClean="0"/>
              <a:t>(</a:t>
            </a:r>
            <a:r>
              <a:rPr lang="fr-FR" sz="2000" b="1" u="sng" dirty="0" smtClean="0">
                <a:solidFill>
                  <a:srgbClr val="FF0000"/>
                </a:solidFill>
              </a:rPr>
              <a:t>N°</a:t>
            </a:r>
            <a:r>
              <a:rPr lang="fr-FR" sz="2000" b="1" u="sng" dirty="0" err="1" smtClean="0">
                <a:solidFill>
                  <a:srgbClr val="FF0000"/>
                </a:solidFill>
              </a:rPr>
              <a:t>liquid</a:t>
            </a:r>
            <a:r>
              <a:rPr lang="fr-FR" sz="2000" u="sng" dirty="0" smtClean="0"/>
              <a:t>,</a:t>
            </a:r>
            <a:r>
              <a:rPr lang="fr-FR" sz="2000" dirty="0" smtClean="0"/>
              <a:t> </a:t>
            </a:r>
            <a:r>
              <a:rPr lang="fr-FR" sz="2000" b="1" dirty="0" smtClean="0"/>
              <a:t>mentant-pension, date-</a:t>
            </a:r>
            <a:r>
              <a:rPr lang="fr-FR" sz="2000" b="1" dirty="0" err="1" smtClean="0"/>
              <a:t>juis</a:t>
            </a:r>
            <a:r>
              <a:rPr lang="fr-FR" sz="2000" b="1" dirty="0" smtClean="0"/>
              <a:t>, N°</a:t>
            </a:r>
            <a:r>
              <a:rPr lang="fr-FR" sz="2000" b="1" dirty="0" err="1" smtClean="0"/>
              <a:t>préliquid</a:t>
            </a:r>
            <a:r>
              <a:rPr lang="fr-FR" sz="2000" b="1" dirty="0" smtClean="0"/>
              <a:t>, désignation-</a:t>
            </a:r>
            <a:r>
              <a:rPr lang="fr-FR" sz="2000" b="1" dirty="0" err="1" smtClean="0"/>
              <a:t>piec</a:t>
            </a:r>
            <a:r>
              <a:rPr lang="fr-FR" sz="2000" b="1" dirty="0" smtClean="0"/>
              <a:t>,    date-</a:t>
            </a:r>
            <a:r>
              <a:rPr lang="fr-FR" sz="2000" b="1" dirty="0" err="1" smtClean="0"/>
              <a:t>enregis</a:t>
            </a:r>
            <a:r>
              <a:rPr lang="fr-FR" sz="2000" b="1" dirty="0" smtClean="0"/>
              <a:t>, date-dépôt, date-j-révision, date-renvoi, affilai, Dest,  totale, taux, N°dossier-</a:t>
            </a:r>
            <a:r>
              <a:rPr lang="fr-FR" sz="2000" b="1" dirty="0" err="1" smtClean="0"/>
              <a:t>déc</a:t>
            </a:r>
            <a:r>
              <a:rPr lang="fr-FR" sz="2000" b="1" dirty="0" smtClean="0"/>
              <a:t> ) .</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5" presetClass="entr" presetSubtype="0" fill="hold" grpId="0"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6"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2000" fill="hold"/>
                                        <p:tgtEl>
                                          <p:spTgt spid="3">
                                            <p:txEl>
                                              <p:pRg st="1" end="1"/>
                                            </p:txEl>
                                          </p:spTgt>
                                        </p:tgtEl>
                                        <p:attrNameLst>
                                          <p:attrName>ppt_w</p:attrName>
                                        </p:attrNameLst>
                                      </p:cBhvr>
                                      <p:tavLst>
                                        <p:tav tm="0">
                                          <p:val>
                                            <p:fltVal val="0"/>
                                          </p:val>
                                        </p:tav>
                                        <p:tav tm="100000">
                                          <p:val>
                                            <p:strVal val="#ppt_w"/>
                                          </p:val>
                                        </p:tav>
                                      </p:tavLst>
                                    </p:anim>
                                  </p:childTnLst>
                                </p:cTn>
                              </p:par>
                            </p:childTnLst>
                          </p:cTn>
                        </p:par>
                        <p:par>
                          <p:cTn id="18" fill="hold">
                            <p:stCondLst>
                              <p:cond delay="4000"/>
                            </p:stCondLst>
                            <p:childTnLst>
                              <p:par>
                                <p:cTn id="19" presetID="35"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anim calcmode="lin" valueType="num">
                                      <p:cBhvr>
                                        <p:cTn id="22"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3"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4" dur="2000" fill="hold"/>
                                        <p:tgtEl>
                                          <p:spTgt spid="3">
                                            <p:txEl>
                                              <p:pRg st="2" end="2"/>
                                            </p:txEl>
                                          </p:spTgt>
                                        </p:tgtEl>
                                        <p:attrNameLst>
                                          <p:attrName>ppt_w</p:attrName>
                                        </p:attrNameLst>
                                      </p:cBhvr>
                                      <p:tavLst>
                                        <p:tav tm="0">
                                          <p:val>
                                            <p:fltVal val="0"/>
                                          </p:val>
                                        </p:tav>
                                        <p:tav tm="100000">
                                          <p:val>
                                            <p:strVal val="#ppt_w"/>
                                          </p:val>
                                        </p:tav>
                                      </p:tavLst>
                                    </p:anim>
                                  </p:childTnLst>
                                </p:cTn>
                              </p:par>
                            </p:childTnLst>
                          </p:cTn>
                        </p:par>
                        <p:par>
                          <p:cTn id="25" fill="hold">
                            <p:stCondLst>
                              <p:cond delay="6000"/>
                            </p:stCondLst>
                            <p:childTnLst>
                              <p:par>
                                <p:cTn id="26" presetID="35" presetClass="entr" presetSubtype="0" fill="hold" grpId="0" nodeType="after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anim calcmode="lin" valueType="num">
                                      <p:cBhvr>
                                        <p:cTn id="29"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0"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1" dur="2000" fill="hold"/>
                                        <p:tgtEl>
                                          <p:spTgt spid="3">
                                            <p:txEl>
                                              <p:pRg st="3" end="3"/>
                                            </p:txEl>
                                          </p:spTgt>
                                        </p:tgtEl>
                                        <p:attrNameLst>
                                          <p:attrName>ppt_w</p:attrName>
                                        </p:attrNameLst>
                                      </p:cBhvr>
                                      <p:tavLst>
                                        <p:tav tm="0">
                                          <p:val>
                                            <p:fltVal val="0"/>
                                          </p:val>
                                        </p:tav>
                                        <p:tav tm="100000">
                                          <p:val>
                                            <p:strVal val="#ppt_w"/>
                                          </p:val>
                                        </p:tav>
                                      </p:tavLst>
                                    </p:anim>
                                  </p:childTnLst>
                                </p:cTn>
                              </p:par>
                            </p:childTnLst>
                          </p:cTn>
                        </p:par>
                        <p:par>
                          <p:cTn id="32" fill="hold">
                            <p:stCondLst>
                              <p:cond delay="8000"/>
                            </p:stCondLst>
                            <p:childTnLst>
                              <p:par>
                                <p:cTn id="33" presetID="35" presetClass="entr" presetSubtype="0" fill="hold" grpId="0" nodeType="after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2000"/>
                                        <p:tgtEl>
                                          <p:spTgt spid="3">
                                            <p:txEl>
                                              <p:pRg st="4" end="4"/>
                                            </p:txEl>
                                          </p:spTgt>
                                        </p:tgtEl>
                                      </p:cBhvr>
                                    </p:animEffect>
                                    <p:anim calcmode="lin" valueType="num">
                                      <p:cBhvr>
                                        <p:cTn id="36" dur="2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37" dur="2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8" dur="2000" fill="hold"/>
                                        <p:tgtEl>
                                          <p:spTgt spid="3">
                                            <p:txEl>
                                              <p:pRg st="4" end="4"/>
                                            </p:txEl>
                                          </p:spTgt>
                                        </p:tgtEl>
                                        <p:attrNameLst>
                                          <p:attrName>ppt_w</p:attrName>
                                        </p:attrNameLst>
                                      </p:cBhvr>
                                      <p:tavLst>
                                        <p:tav tm="0">
                                          <p:val>
                                            <p:fltVal val="0"/>
                                          </p:val>
                                        </p:tav>
                                        <p:tav tm="100000">
                                          <p:val>
                                            <p:strVal val="#ppt_w"/>
                                          </p:val>
                                        </p:tav>
                                      </p:tavLst>
                                    </p:anim>
                                  </p:childTnLst>
                                </p:cTn>
                              </p:par>
                            </p:childTnLst>
                          </p:cTn>
                        </p:par>
                        <p:par>
                          <p:cTn id="39" fill="hold">
                            <p:stCondLst>
                              <p:cond delay="10000"/>
                            </p:stCondLst>
                            <p:childTnLst>
                              <p:par>
                                <p:cTn id="40" presetID="35" presetClass="entr" presetSubtype="0" fill="hold" grpId="0"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2000"/>
                                        <p:tgtEl>
                                          <p:spTgt spid="3">
                                            <p:txEl>
                                              <p:pRg st="5" end="5"/>
                                            </p:txEl>
                                          </p:spTgt>
                                        </p:tgtEl>
                                      </p:cBhvr>
                                    </p:animEffect>
                                    <p:anim calcmode="lin" valueType="num">
                                      <p:cBhvr>
                                        <p:cTn id="43" dur="2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44" dur="2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5" dur="2000" fill="hold"/>
                                        <p:tgtEl>
                                          <p:spTgt spid="3">
                                            <p:txEl>
                                              <p:pRg st="5" end="5"/>
                                            </p:txEl>
                                          </p:spTgt>
                                        </p:tgtEl>
                                        <p:attrNameLst>
                                          <p:attrName>ppt_w</p:attrName>
                                        </p:attrNameLst>
                                      </p:cBhvr>
                                      <p:tavLst>
                                        <p:tav tm="0">
                                          <p:val>
                                            <p:fltVal val="0"/>
                                          </p:val>
                                        </p:tav>
                                        <p:tav tm="100000">
                                          <p:val>
                                            <p:strVal val="#ppt_w"/>
                                          </p:val>
                                        </p:tav>
                                      </p:tavLst>
                                    </p:anim>
                                  </p:childTnLst>
                                </p:cTn>
                              </p:par>
                            </p:childTnLst>
                          </p:cTn>
                        </p:par>
                        <p:par>
                          <p:cTn id="46" fill="hold">
                            <p:stCondLst>
                              <p:cond delay="12000"/>
                            </p:stCondLst>
                            <p:childTnLst>
                              <p:par>
                                <p:cTn id="47" presetID="35" presetClass="entr" presetSubtype="0" fill="hold" grpId="0" nodeType="after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2000"/>
                                        <p:tgtEl>
                                          <p:spTgt spid="3">
                                            <p:txEl>
                                              <p:pRg st="6" end="6"/>
                                            </p:txEl>
                                          </p:spTgt>
                                        </p:tgtEl>
                                      </p:cBhvr>
                                    </p:animEffect>
                                    <p:anim calcmode="lin" valueType="num">
                                      <p:cBhvr>
                                        <p:cTn id="50" dur="2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51" dur="2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2" dur="2000" fill="hold"/>
                                        <p:tgtEl>
                                          <p:spTgt spid="3">
                                            <p:txEl>
                                              <p:pRg st="6" end="6"/>
                                            </p:txEl>
                                          </p:spTgt>
                                        </p:tgtEl>
                                        <p:attrNameLst>
                                          <p:attrName>ppt_w</p:attrName>
                                        </p:attrNameLst>
                                      </p:cBhvr>
                                      <p:tavLst>
                                        <p:tav tm="0">
                                          <p:val>
                                            <p:fltVal val="0"/>
                                          </p:val>
                                        </p:tav>
                                        <p:tav tm="100000">
                                          <p:val>
                                            <p:strVal val="#ppt_w"/>
                                          </p:val>
                                        </p:tav>
                                      </p:tavLst>
                                    </p:anim>
                                  </p:childTnLst>
                                </p:cTn>
                              </p:par>
                            </p:childTnLst>
                          </p:cTn>
                        </p:par>
                        <p:par>
                          <p:cTn id="53" fill="hold">
                            <p:stCondLst>
                              <p:cond delay="14000"/>
                            </p:stCondLst>
                            <p:childTnLst>
                              <p:par>
                                <p:cTn id="54" presetID="35" presetClass="entr" presetSubtype="0" fill="hold" grpId="0" nodeType="after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2000"/>
                                        <p:tgtEl>
                                          <p:spTgt spid="3">
                                            <p:txEl>
                                              <p:pRg st="7" end="7"/>
                                            </p:txEl>
                                          </p:spTgt>
                                        </p:tgtEl>
                                      </p:cBhvr>
                                    </p:animEffect>
                                    <p:anim calcmode="lin" valueType="num">
                                      <p:cBhvr>
                                        <p:cTn id="57" dur="2000" fill="hold"/>
                                        <p:tgtEl>
                                          <p:spTgt spid="3">
                                            <p:txEl>
                                              <p:pRg st="7" end="7"/>
                                            </p:txEl>
                                          </p:spTgt>
                                        </p:tgtEl>
                                        <p:attrNameLst>
                                          <p:attrName>style.rotation</p:attrName>
                                        </p:attrNameLst>
                                      </p:cBhvr>
                                      <p:tavLst>
                                        <p:tav tm="0">
                                          <p:val>
                                            <p:fltVal val="720"/>
                                          </p:val>
                                        </p:tav>
                                        <p:tav tm="100000">
                                          <p:val>
                                            <p:fltVal val="0"/>
                                          </p:val>
                                        </p:tav>
                                      </p:tavLst>
                                    </p:anim>
                                    <p:anim calcmode="lin" valueType="num">
                                      <p:cBhvr>
                                        <p:cTn id="58" dur="2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9" dur="2000" fill="hold"/>
                                        <p:tgtEl>
                                          <p:spTgt spid="3">
                                            <p:txEl>
                                              <p:pRg st="7" end="7"/>
                                            </p:txEl>
                                          </p:spTgt>
                                        </p:tgtEl>
                                        <p:attrNameLst>
                                          <p:attrName>ppt_w</p:attrName>
                                        </p:attrNameLst>
                                      </p:cBhvr>
                                      <p:tavLst>
                                        <p:tav tm="0">
                                          <p:val>
                                            <p:fltVal val="0"/>
                                          </p:val>
                                        </p:tav>
                                        <p:tav tm="100000">
                                          <p:val>
                                            <p:strVal val="#ppt_w"/>
                                          </p:val>
                                        </p:tav>
                                      </p:tavLst>
                                    </p:anim>
                                  </p:childTnLst>
                                </p:cTn>
                              </p:par>
                            </p:childTnLst>
                          </p:cTn>
                        </p:par>
                        <p:par>
                          <p:cTn id="60" fill="hold">
                            <p:stCondLst>
                              <p:cond delay="16000"/>
                            </p:stCondLst>
                            <p:childTnLst>
                              <p:par>
                                <p:cTn id="61" presetID="35" presetClass="entr" presetSubtype="0" fill="hold" grpId="0" nodeType="after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2000"/>
                                        <p:tgtEl>
                                          <p:spTgt spid="3">
                                            <p:txEl>
                                              <p:pRg st="8" end="8"/>
                                            </p:txEl>
                                          </p:spTgt>
                                        </p:tgtEl>
                                      </p:cBhvr>
                                    </p:animEffect>
                                    <p:anim calcmode="lin" valueType="num">
                                      <p:cBhvr>
                                        <p:cTn id="64" dur="2000" fill="hold"/>
                                        <p:tgtEl>
                                          <p:spTgt spid="3">
                                            <p:txEl>
                                              <p:pRg st="8" end="8"/>
                                            </p:txEl>
                                          </p:spTgt>
                                        </p:tgtEl>
                                        <p:attrNameLst>
                                          <p:attrName>style.rotation</p:attrName>
                                        </p:attrNameLst>
                                      </p:cBhvr>
                                      <p:tavLst>
                                        <p:tav tm="0">
                                          <p:val>
                                            <p:fltVal val="720"/>
                                          </p:val>
                                        </p:tav>
                                        <p:tav tm="100000">
                                          <p:val>
                                            <p:fltVal val="0"/>
                                          </p:val>
                                        </p:tav>
                                      </p:tavLst>
                                    </p:anim>
                                    <p:anim calcmode="lin" valueType="num">
                                      <p:cBhvr>
                                        <p:cTn id="65" dur="2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66" dur="2000" fill="hold"/>
                                        <p:tgtEl>
                                          <p:spTgt spid="3">
                                            <p:txEl>
                                              <p:pRg st="8" end="8"/>
                                            </p:txEl>
                                          </p:spTgt>
                                        </p:tgtEl>
                                        <p:attrNameLst>
                                          <p:attrName>ppt_w</p:attrName>
                                        </p:attrNameLst>
                                      </p:cBhvr>
                                      <p:tavLst>
                                        <p:tav tm="0">
                                          <p:val>
                                            <p:fltVal val="0"/>
                                          </p:val>
                                        </p:tav>
                                        <p:tav tm="100000">
                                          <p:val>
                                            <p:strVal val="#ppt_w"/>
                                          </p:val>
                                        </p:tav>
                                      </p:tavLst>
                                    </p:anim>
                                  </p:childTnLst>
                                </p:cTn>
                              </p:par>
                            </p:childTnLst>
                          </p:cTn>
                        </p:par>
                        <p:par>
                          <p:cTn id="67" fill="hold">
                            <p:stCondLst>
                              <p:cond delay="18000"/>
                            </p:stCondLst>
                            <p:childTnLst>
                              <p:par>
                                <p:cTn id="68" presetID="35" presetClass="entr" presetSubtype="0" fill="hold" grpId="0" nodeType="after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2000"/>
                                        <p:tgtEl>
                                          <p:spTgt spid="3">
                                            <p:txEl>
                                              <p:pRg st="9" end="9"/>
                                            </p:txEl>
                                          </p:spTgt>
                                        </p:tgtEl>
                                      </p:cBhvr>
                                    </p:animEffect>
                                    <p:anim calcmode="lin" valueType="num">
                                      <p:cBhvr>
                                        <p:cTn id="71" dur="2000" fill="hold"/>
                                        <p:tgtEl>
                                          <p:spTgt spid="3">
                                            <p:txEl>
                                              <p:pRg st="9" end="9"/>
                                            </p:txEl>
                                          </p:spTgt>
                                        </p:tgtEl>
                                        <p:attrNameLst>
                                          <p:attrName>style.rotation</p:attrName>
                                        </p:attrNameLst>
                                      </p:cBhvr>
                                      <p:tavLst>
                                        <p:tav tm="0">
                                          <p:val>
                                            <p:fltVal val="720"/>
                                          </p:val>
                                        </p:tav>
                                        <p:tav tm="100000">
                                          <p:val>
                                            <p:fltVal val="0"/>
                                          </p:val>
                                        </p:tav>
                                      </p:tavLst>
                                    </p:anim>
                                    <p:anim calcmode="lin" valueType="num">
                                      <p:cBhvr>
                                        <p:cTn id="72" dur="2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73" dur="2000" fill="hold"/>
                                        <p:tgtEl>
                                          <p:spTgt spid="3">
                                            <p:txEl>
                                              <p:pRg st="9" end="9"/>
                                            </p:txEl>
                                          </p:spTgt>
                                        </p:tgtEl>
                                        <p:attrNameLst>
                                          <p:attrName>ppt_w</p:attrName>
                                        </p:attrNameLst>
                                      </p:cBhvr>
                                      <p:tavLst>
                                        <p:tav tm="0">
                                          <p:val>
                                            <p:fltVal val="0"/>
                                          </p:val>
                                        </p:tav>
                                        <p:tav tm="100000">
                                          <p:val>
                                            <p:strVal val="#ppt_w"/>
                                          </p:val>
                                        </p:tav>
                                      </p:tavLst>
                                    </p:anim>
                                  </p:childTnLst>
                                </p:cTn>
                              </p:par>
                            </p:childTnLst>
                          </p:cTn>
                        </p:par>
                        <p:par>
                          <p:cTn id="74" fill="hold">
                            <p:stCondLst>
                              <p:cond delay="20000"/>
                            </p:stCondLst>
                            <p:childTnLst>
                              <p:par>
                                <p:cTn id="75" presetID="35" presetClass="entr" presetSubtype="0" fill="hold" grpId="0" nodeType="after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2000"/>
                                        <p:tgtEl>
                                          <p:spTgt spid="3">
                                            <p:txEl>
                                              <p:pRg st="10" end="10"/>
                                            </p:txEl>
                                          </p:spTgt>
                                        </p:tgtEl>
                                      </p:cBhvr>
                                    </p:animEffect>
                                    <p:anim calcmode="lin" valueType="num">
                                      <p:cBhvr>
                                        <p:cTn id="78" dur="2000" fill="hold"/>
                                        <p:tgtEl>
                                          <p:spTgt spid="3">
                                            <p:txEl>
                                              <p:pRg st="10" end="10"/>
                                            </p:txEl>
                                          </p:spTgt>
                                        </p:tgtEl>
                                        <p:attrNameLst>
                                          <p:attrName>style.rotation</p:attrName>
                                        </p:attrNameLst>
                                      </p:cBhvr>
                                      <p:tavLst>
                                        <p:tav tm="0">
                                          <p:val>
                                            <p:fltVal val="720"/>
                                          </p:val>
                                        </p:tav>
                                        <p:tav tm="100000">
                                          <p:val>
                                            <p:fltVal val="0"/>
                                          </p:val>
                                        </p:tav>
                                      </p:tavLst>
                                    </p:anim>
                                    <p:anim calcmode="lin" valueType="num">
                                      <p:cBhvr>
                                        <p:cTn id="79" dur="2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80" dur="2000" fill="hold"/>
                                        <p:tgtEl>
                                          <p:spTgt spid="3">
                                            <p:txEl>
                                              <p:pRg st="10" end="10"/>
                                            </p:txEl>
                                          </p:spTgt>
                                        </p:tgtEl>
                                        <p:attrNameLst>
                                          <p:attrName>ppt_w</p:attrName>
                                        </p:attrNameLst>
                                      </p:cBhvr>
                                      <p:tavLst>
                                        <p:tav tm="0">
                                          <p:val>
                                            <p:fltVal val="0"/>
                                          </p:val>
                                        </p:tav>
                                        <p:tav tm="100000">
                                          <p:val>
                                            <p:strVal val="#ppt_w"/>
                                          </p:val>
                                        </p:tav>
                                      </p:tavLst>
                                    </p:anim>
                                  </p:childTnLst>
                                </p:cTn>
                              </p:par>
                            </p:childTnLst>
                          </p:cTn>
                        </p:par>
                        <p:par>
                          <p:cTn id="81" fill="hold">
                            <p:stCondLst>
                              <p:cond delay="22000"/>
                            </p:stCondLst>
                            <p:childTnLst>
                              <p:par>
                                <p:cTn id="82" presetID="35" presetClass="entr" presetSubtype="0" fill="hold" grpId="0" nodeType="after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2000"/>
                                        <p:tgtEl>
                                          <p:spTgt spid="3">
                                            <p:txEl>
                                              <p:pRg st="11" end="11"/>
                                            </p:txEl>
                                          </p:spTgt>
                                        </p:tgtEl>
                                      </p:cBhvr>
                                    </p:animEffect>
                                    <p:anim calcmode="lin" valueType="num">
                                      <p:cBhvr>
                                        <p:cTn id="85" dur="2000" fill="hold"/>
                                        <p:tgtEl>
                                          <p:spTgt spid="3">
                                            <p:txEl>
                                              <p:pRg st="11" end="11"/>
                                            </p:txEl>
                                          </p:spTgt>
                                        </p:tgtEl>
                                        <p:attrNameLst>
                                          <p:attrName>style.rotation</p:attrName>
                                        </p:attrNameLst>
                                      </p:cBhvr>
                                      <p:tavLst>
                                        <p:tav tm="0">
                                          <p:val>
                                            <p:fltVal val="720"/>
                                          </p:val>
                                        </p:tav>
                                        <p:tav tm="100000">
                                          <p:val>
                                            <p:fltVal val="0"/>
                                          </p:val>
                                        </p:tav>
                                      </p:tavLst>
                                    </p:anim>
                                    <p:anim calcmode="lin" valueType="num">
                                      <p:cBhvr>
                                        <p:cTn id="86" dur="2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87" dur="2000" fill="hold"/>
                                        <p:tgtEl>
                                          <p:spTgt spid="3">
                                            <p:txEl>
                                              <p:pRg st="11" end="11"/>
                                            </p:txEl>
                                          </p:spTgt>
                                        </p:tgtEl>
                                        <p:attrNameLst>
                                          <p:attrName>ppt_w</p:attrName>
                                        </p:attrNameLst>
                                      </p:cBhvr>
                                      <p:tavLst>
                                        <p:tav tm="0">
                                          <p:val>
                                            <p:fltVal val="0"/>
                                          </p:val>
                                        </p:tav>
                                        <p:tav tm="100000">
                                          <p:val>
                                            <p:strVal val="#ppt_w"/>
                                          </p:val>
                                        </p:tav>
                                      </p:tavLst>
                                    </p:anim>
                                  </p:childTnLst>
                                </p:cTn>
                              </p:par>
                            </p:childTnLst>
                          </p:cTn>
                        </p:par>
                        <p:par>
                          <p:cTn id="88" fill="hold">
                            <p:stCondLst>
                              <p:cond delay="24000"/>
                            </p:stCondLst>
                            <p:childTnLst>
                              <p:par>
                                <p:cTn id="89" presetID="35" presetClass="entr" presetSubtype="0" fill="hold" grpId="0" nodeType="afterEffect">
                                  <p:stCondLst>
                                    <p:cond delay="0"/>
                                  </p:stCondLst>
                                  <p:childTnLst>
                                    <p:set>
                                      <p:cBhvr>
                                        <p:cTn id="90" dur="1" fill="hold">
                                          <p:stCondLst>
                                            <p:cond delay="0"/>
                                          </p:stCondLst>
                                        </p:cTn>
                                        <p:tgtEl>
                                          <p:spTgt spid="3">
                                            <p:txEl>
                                              <p:pRg st="12" end="12"/>
                                            </p:txEl>
                                          </p:spTgt>
                                        </p:tgtEl>
                                        <p:attrNameLst>
                                          <p:attrName>style.visibility</p:attrName>
                                        </p:attrNameLst>
                                      </p:cBhvr>
                                      <p:to>
                                        <p:strVal val="visible"/>
                                      </p:to>
                                    </p:set>
                                    <p:animEffect transition="in" filter="fade">
                                      <p:cBhvr>
                                        <p:cTn id="91" dur="2000"/>
                                        <p:tgtEl>
                                          <p:spTgt spid="3">
                                            <p:txEl>
                                              <p:pRg st="12" end="12"/>
                                            </p:txEl>
                                          </p:spTgt>
                                        </p:tgtEl>
                                      </p:cBhvr>
                                    </p:animEffect>
                                    <p:anim calcmode="lin" valueType="num">
                                      <p:cBhvr>
                                        <p:cTn id="92" dur="2000" fill="hold"/>
                                        <p:tgtEl>
                                          <p:spTgt spid="3">
                                            <p:txEl>
                                              <p:pRg st="12" end="12"/>
                                            </p:txEl>
                                          </p:spTgt>
                                        </p:tgtEl>
                                        <p:attrNameLst>
                                          <p:attrName>style.rotation</p:attrName>
                                        </p:attrNameLst>
                                      </p:cBhvr>
                                      <p:tavLst>
                                        <p:tav tm="0">
                                          <p:val>
                                            <p:fltVal val="720"/>
                                          </p:val>
                                        </p:tav>
                                        <p:tav tm="100000">
                                          <p:val>
                                            <p:fltVal val="0"/>
                                          </p:val>
                                        </p:tav>
                                      </p:tavLst>
                                    </p:anim>
                                    <p:anim calcmode="lin" valueType="num">
                                      <p:cBhvr>
                                        <p:cTn id="93" dur="2000" fill="hold"/>
                                        <p:tgtEl>
                                          <p:spTgt spid="3">
                                            <p:txEl>
                                              <p:pRg st="12" end="12"/>
                                            </p:txEl>
                                          </p:spTgt>
                                        </p:tgtEl>
                                        <p:attrNameLst>
                                          <p:attrName>ppt_h</p:attrName>
                                        </p:attrNameLst>
                                      </p:cBhvr>
                                      <p:tavLst>
                                        <p:tav tm="0">
                                          <p:val>
                                            <p:fltVal val="0"/>
                                          </p:val>
                                        </p:tav>
                                        <p:tav tm="100000">
                                          <p:val>
                                            <p:strVal val="#ppt_h"/>
                                          </p:val>
                                        </p:tav>
                                      </p:tavLst>
                                    </p:anim>
                                    <p:anim calcmode="lin" valueType="num">
                                      <p:cBhvr>
                                        <p:cTn id="94" dur="2000" fill="hold"/>
                                        <p:tgtEl>
                                          <p:spTgt spid="3">
                                            <p:txEl>
                                              <p:pRg st="12" end="12"/>
                                            </p:txEl>
                                          </p:spTgt>
                                        </p:tgtEl>
                                        <p:attrNameLst>
                                          <p:attrName>ppt_w</p:attrName>
                                        </p:attrNameLst>
                                      </p:cBhvr>
                                      <p:tavLst>
                                        <p:tav tm="0">
                                          <p:val>
                                            <p:fltVal val="0"/>
                                          </p:val>
                                        </p:tav>
                                        <p:tav tm="100000">
                                          <p:val>
                                            <p:strVal val="#ppt_w"/>
                                          </p:val>
                                        </p:tav>
                                      </p:tavLst>
                                    </p:anim>
                                  </p:childTnLst>
                                </p:cTn>
                              </p:par>
                            </p:childTnLst>
                          </p:cTn>
                        </p:par>
                        <p:par>
                          <p:cTn id="95" fill="hold">
                            <p:stCondLst>
                              <p:cond delay="26000"/>
                            </p:stCondLst>
                            <p:childTnLst>
                              <p:par>
                                <p:cTn id="96" presetID="35" presetClass="entr" presetSubtype="0" fill="hold" grpId="0" nodeType="afterEffect">
                                  <p:stCondLst>
                                    <p:cond delay="0"/>
                                  </p:stCondLst>
                                  <p:childTnLst>
                                    <p:set>
                                      <p:cBhvr>
                                        <p:cTn id="97" dur="1" fill="hold">
                                          <p:stCondLst>
                                            <p:cond delay="0"/>
                                          </p:stCondLst>
                                        </p:cTn>
                                        <p:tgtEl>
                                          <p:spTgt spid="3">
                                            <p:txEl>
                                              <p:pRg st="13" end="13"/>
                                            </p:txEl>
                                          </p:spTgt>
                                        </p:tgtEl>
                                        <p:attrNameLst>
                                          <p:attrName>style.visibility</p:attrName>
                                        </p:attrNameLst>
                                      </p:cBhvr>
                                      <p:to>
                                        <p:strVal val="visible"/>
                                      </p:to>
                                    </p:set>
                                    <p:animEffect transition="in" filter="fade">
                                      <p:cBhvr>
                                        <p:cTn id="98" dur="2000"/>
                                        <p:tgtEl>
                                          <p:spTgt spid="3">
                                            <p:txEl>
                                              <p:pRg st="13" end="13"/>
                                            </p:txEl>
                                          </p:spTgt>
                                        </p:tgtEl>
                                      </p:cBhvr>
                                    </p:animEffect>
                                    <p:anim calcmode="lin" valueType="num">
                                      <p:cBhvr>
                                        <p:cTn id="99" dur="2000" fill="hold"/>
                                        <p:tgtEl>
                                          <p:spTgt spid="3">
                                            <p:txEl>
                                              <p:pRg st="13" end="13"/>
                                            </p:txEl>
                                          </p:spTgt>
                                        </p:tgtEl>
                                        <p:attrNameLst>
                                          <p:attrName>style.rotation</p:attrName>
                                        </p:attrNameLst>
                                      </p:cBhvr>
                                      <p:tavLst>
                                        <p:tav tm="0">
                                          <p:val>
                                            <p:fltVal val="720"/>
                                          </p:val>
                                        </p:tav>
                                        <p:tav tm="100000">
                                          <p:val>
                                            <p:fltVal val="0"/>
                                          </p:val>
                                        </p:tav>
                                      </p:tavLst>
                                    </p:anim>
                                    <p:anim calcmode="lin" valueType="num">
                                      <p:cBhvr>
                                        <p:cTn id="100" dur="2000" fill="hold"/>
                                        <p:tgtEl>
                                          <p:spTgt spid="3">
                                            <p:txEl>
                                              <p:pRg st="13" end="13"/>
                                            </p:txEl>
                                          </p:spTgt>
                                        </p:tgtEl>
                                        <p:attrNameLst>
                                          <p:attrName>ppt_h</p:attrName>
                                        </p:attrNameLst>
                                      </p:cBhvr>
                                      <p:tavLst>
                                        <p:tav tm="0">
                                          <p:val>
                                            <p:fltVal val="0"/>
                                          </p:val>
                                        </p:tav>
                                        <p:tav tm="100000">
                                          <p:val>
                                            <p:strVal val="#ppt_h"/>
                                          </p:val>
                                        </p:tav>
                                      </p:tavLst>
                                    </p:anim>
                                    <p:anim calcmode="lin" valueType="num">
                                      <p:cBhvr>
                                        <p:cTn id="101" dur="2000" fill="hold"/>
                                        <p:tgtEl>
                                          <p:spTgt spid="3">
                                            <p:txEl>
                                              <p:pRg st="13" end="13"/>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214282" y="214290"/>
            <a:ext cx="8929718" cy="6357982"/>
          </a:xfrm>
        </p:spPr>
        <p:txBody>
          <a:bodyPr>
            <a:normAutofit fontScale="70000" lnSpcReduction="20000"/>
          </a:bodyPr>
          <a:lstStyle/>
          <a:p>
            <a:pPr algn="l"/>
            <a:r>
              <a:rPr lang="fr-FR" sz="2800" b="1" dirty="0" smtClean="0">
                <a:solidFill>
                  <a:srgbClr val="FF0000"/>
                </a:solidFill>
              </a:rPr>
              <a:t>suspension :</a:t>
            </a:r>
            <a:endParaRPr lang="fr-FR" sz="2800" dirty="0" smtClean="0">
              <a:solidFill>
                <a:srgbClr val="FF0000"/>
              </a:solidFill>
            </a:endParaRPr>
          </a:p>
          <a:p>
            <a:pPr algn="l"/>
            <a:r>
              <a:rPr lang="fr-FR" sz="2800" b="1" dirty="0" smtClean="0"/>
              <a:t>           (</a:t>
            </a:r>
            <a:r>
              <a:rPr lang="fr-FR" sz="2800" b="1" u="sng" dirty="0" err="1" smtClean="0">
                <a:solidFill>
                  <a:srgbClr val="FF0000"/>
                </a:solidFill>
              </a:rPr>
              <a:t>N°susp</a:t>
            </a:r>
            <a:r>
              <a:rPr lang="fr-FR" sz="2800" b="1" dirty="0" smtClean="0"/>
              <a:t>, date-</a:t>
            </a:r>
            <a:r>
              <a:rPr lang="fr-FR" sz="2800" b="1" dirty="0" err="1" smtClean="0"/>
              <a:t>susp</a:t>
            </a:r>
            <a:r>
              <a:rPr lang="fr-FR" sz="2800" b="1" dirty="0" smtClean="0"/>
              <a:t>, nombre-</a:t>
            </a:r>
            <a:r>
              <a:rPr lang="fr-FR" sz="2800" b="1" dirty="0" err="1" smtClean="0"/>
              <a:t>susp</a:t>
            </a:r>
            <a:r>
              <a:rPr lang="fr-FR" sz="2800" b="1" dirty="0" smtClean="0"/>
              <a:t>, cause-rejet, cause-</a:t>
            </a:r>
            <a:r>
              <a:rPr lang="fr-FR" sz="2800" b="1" dirty="0" err="1" smtClean="0"/>
              <a:t>susp</a:t>
            </a:r>
            <a:r>
              <a:rPr lang="fr-FR" sz="2800" b="1" dirty="0" smtClean="0"/>
              <a:t>, N°</a:t>
            </a:r>
            <a:r>
              <a:rPr lang="fr-FR" sz="2800" b="1" dirty="0" err="1" smtClean="0"/>
              <a:t>liquid</a:t>
            </a:r>
            <a:r>
              <a:rPr lang="fr-FR" sz="2800" b="1" dirty="0" smtClean="0"/>
              <a:t>*).  </a:t>
            </a:r>
          </a:p>
          <a:p>
            <a:pPr algn="l"/>
            <a:r>
              <a:rPr lang="fr-FR" sz="2800" b="1" dirty="0" smtClean="0">
                <a:solidFill>
                  <a:srgbClr val="FF0000"/>
                </a:solidFill>
              </a:rPr>
              <a:t>-les enfants mineurs :</a:t>
            </a:r>
            <a:endParaRPr lang="fr-FR" sz="2800" dirty="0" smtClean="0">
              <a:solidFill>
                <a:srgbClr val="FF0000"/>
              </a:solidFill>
            </a:endParaRPr>
          </a:p>
          <a:p>
            <a:pPr algn="l"/>
            <a:r>
              <a:rPr lang="fr-FR" sz="2800" b="1" dirty="0" smtClean="0"/>
              <a:t>           (</a:t>
            </a:r>
            <a:r>
              <a:rPr lang="fr-FR" sz="2800" dirty="0" smtClean="0"/>
              <a:t> </a:t>
            </a:r>
            <a:r>
              <a:rPr lang="fr-FR" sz="2800" b="1" u="sng" dirty="0" smtClean="0">
                <a:solidFill>
                  <a:srgbClr val="FF0000"/>
                </a:solidFill>
              </a:rPr>
              <a:t>N°enfant</a:t>
            </a:r>
            <a:r>
              <a:rPr lang="fr-FR" sz="2800" dirty="0" smtClean="0"/>
              <a:t> </a:t>
            </a:r>
            <a:r>
              <a:rPr lang="fr-FR" sz="2800" b="1" dirty="0" smtClean="0"/>
              <a:t>, nom-enfant , prénom-enfant , sexe , D-N-enfant , âge-      enfant ,nombre-enfant , </a:t>
            </a:r>
            <a:r>
              <a:rPr lang="fr-FR" sz="2800" b="1" dirty="0" err="1" smtClean="0"/>
              <a:t>N°tit</a:t>
            </a:r>
            <a:r>
              <a:rPr lang="fr-FR" sz="2800" b="1" dirty="0" smtClean="0"/>
              <a:t>*) . </a:t>
            </a:r>
          </a:p>
          <a:p>
            <a:pPr algn="l"/>
            <a:r>
              <a:rPr lang="fr-FR" sz="2800" b="1" dirty="0" smtClean="0">
                <a:solidFill>
                  <a:srgbClr val="FF0000"/>
                </a:solidFill>
              </a:rPr>
              <a:t>-</a:t>
            </a:r>
            <a:r>
              <a:rPr lang="fr-FR" sz="2800" b="1" dirty="0" err="1" smtClean="0">
                <a:solidFill>
                  <a:srgbClr val="FF0000"/>
                </a:solidFill>
              </a:rPr>
              <a:t>titure</a:t>
            </a:r>
            <a:r>
              <a:rPr lang="fr-FR" sz="2800" b="1" dirty="0" smtClean="0">
                <a:solidFill>
                  <a:srgbClr val="FF0000"/>
                </a:solidFill>
              </a:rPr>
              <a:t> :</a:t>
            </a:r>
            <a:endParaRPr lang="fr-FR" sz="2800" dirty="0" smtClean="0">
              <a:solidFill>
                <a:srgbClr val="FF0000"/>
              </a:solidFill>
            </a:endParaRPr>
          </a:p>
          <a:p>
            <a:pPr algn="l"/>
            <a:r>
              <a:rPr lang="fr-FR" sz="2800" dirty="0" smtClean="0"/>
              <a:t>          </a:t>
            </a:r>
            <a:r>
              <a:rPr lang="fr-FR" sz="2800" b="1" u="sng" dirty="0" smtClean="0"/>
              <a:t>(</a:t>
            </a:r>
            <a:r>
              <a:rPr lang="fr-FR" sz="2800" b="1" u="sng" dirty="0" smtClean="0">
                <a:solidFill>
                  <a:srgbClr val="FF0000"/>
                </a:solidFill>
              </a:rPr>
              <a:t> </a:t>
            </a:r>
            <a:r>
              <a:rPr lang="fr-FR" sz="2800" b="1" u="sng" dirty="0" err="1" smtClean="0">
                <a:solidFill>
                  <a:srgbClr val="FF0000"/>
                </a:solidFill>
              </a:rPr>
              <a:t>N°tit</a:t>
            </a:r>
            <a:r>
              <a:rPr lang="fr-FR" sz="2800" dirty="0" smtClean="0">
                <a:solidFill>
                  <a:srgbClr val="FF0000"/>
                </a:solidFill>
              </a:rPr>
              <a:t> </a:t>
            </a:r>
            <a:r>
              <a:rPr lang="fr-FR" sz="2800" b="1" dirty="0" smtClean="0"/>
              <a:t>, nom-</a:t>
            </a:r>
            <a:r>
              <a:rPr lang="fr-FR" sz="2800" b="1" dirty="0" err="1" smtClean="0"/>
              <a:t>tit</a:t>
            </a:r>
            <a:r>
              <a:rPr lang="fr-FR" sz="2800" b="1" dirty="0" smtClean="0"/>
              <a:t> , prénom-</a:t>
            </a:r>
            <a:r>
              <a:rPr lang="fr-FR" sz="2800" b="1" dirty="0" err="1" smtClean="0"/>
              <a:t>tit</a:t>
            </a:r>
            <a:r>
              <a:rPr lang="fr-FR" sz="2800" b="1" dirty="0" smtClean="0"/>
              <a:t> ) . </a:t>
            </a:r>
          </a:p>
          <a:p>
            <a:pPr algn="l"/>
            <a:r>
              <a:rPr lang="fr-FR" sz="2800" b="1" dirty="0" smtClean="0">
                <a:solidFill>
                  <a:srgbClr val="FF0000"/>
                </a:solidFill>
              </a:rPr>
              <a:t>-reprise :</a:t>
            </a:r>
          </a:p>
          <a:p>
            <a:pPr algn="l"/>
            <a:r>
              <a:rPr lang="fr-FR" sz="2800" dirty="0" smtClean="0"/>
              <a:t>          </a:t>
            </a:r>
            <a:r>
              <a:rPr lang="fr-FR" sz="2800" b="1" u="sng" dirty="0" smtClean="0"/>
              <a:t>(</a:t>
            </a:r>
            <a:r>
              <a:rPr lang="fr-FR" sz="2800" b="1" u="sng" dirty="0" smtClean="0">
                <a:solidFill>
                  <a:srgbClr val="FF0000"/>
                </a:solidFill>
              </a:rPr>
              <a:t> </a:t>
            </a:r>
            <a:r>
              <a:rPr lang="fr-FR" sz="2800" b="1" u="sng" dirty="0" err="1" smtClean="0">
                <a:solidFill>
                  <a:srgbClr val="FF0000"/>
                </a:solidFill>
              </a:rPr>
              <a:t>N°reprise</a:t>
            </a:r>
            <a:r>
              <a:rPr lang="fr-FR" sz="2800" b="1" dirty="0" smtClean="0">
                <a:solidFill>
                  <a:srgbClr val="FF0000"/>
                </a:solidFill>
              </a:rPr>
              <a:t> </a:t>
            </a:r>
            <a:r>
              <a:rPr lang="fr-FR" sz="2800" b="1" dirty="0" smtClean="0"/>
              <a:t>, date-reprise , </a:t>
            </a:r>
            <a:r>
              <a:rPr lang="fr-FR" sz="2800" b="1" dirty="0" err="1" smtClean="0"/>
              <a:t>N°susp</a:t>
            </a:r>
            <a:r>
              <a:rPr lang="fr-FR" sz="2800" b="1" dirty="0" smtClean="0"/>
              <a:t> *) . </a:t>
            </a:r>
          </a:p>
          <a:p>
            <a:pPr algn="l"/>
            <a:r>
              <a:rPr lang="fr-FR" sz="2800" dirty="0" smtClean="0"/>
              <a:t> </a:t>
            </a:r>
          </a:p>
          <a:p>
            <a:pPr algn="l"/>
            <a:r>
              <a:rPr lang="fr-FR" sz="2800" b="1" dirty="0" smtClean="0">
                <a:solidFill>
                  <a:srgbClr val="FF0000"/>
                </a:solidFill>
              </a:rPr>
              <a:t>-ayant  droit :</a:t>
            </a:r>
            <a:endParaRPr lang="fr-FR" sz="2800" dirty="0" smtClean="0">
              <a:solidFill>
                <a:srgbClr val="FF0000"/>
              </a:solidFill>
            </a:endParaRPr>
          </a:p>
          <a:p>
            <a:pPr algn="l"/>
            <a:r>
              <a:rPr lang="fr-FR" sz="2800" b="1" dirty="0" smtClean="0"/>
              <a:t>           </a:t>
            </a:r>
            <a:r>
              <a:rPr lang="fr-FR" sz="2800" b="1" u="sng" dirty="0" smtClean="0"/>
              <a:t>( </a:t>
            </a:r>
            <a:r>
              <a:rPr lang="fr-FR" sz="2800" b="1" u="sng" dirty="0" smtClean="0">
                <a:solidFill>
                  <a:srgbClr val="FF0000"/>
                </a:solidFill>
              </a:rPr>
              <a:t>N°dossier</a:t>
            </a:r>
            <a:r>
              <a:rPr lang="fr-FR" sz="2800" dirty="0" smtClean="0"/>
              <a:t> </a:t>
            </a:r>
            <a:r>
              <a:rPr lang="fr-FR" sz="2800" b="1" dirty="0" smtClean="0"/>
              <a:t>, nom , prénom , sexe , nom-j-F , date-n , lieu-n , nationalité , prénom-p , nom-m , prénom-m ,adresse , wilaya , commune , code-post , n-SS , S-F , handicapé , </a:t>
            </a:r>
            <a:r>
              <a:rPr lang="fr-FR" sz="2800" b="1" dirty="0" err="1" smtClean="0"/>
              <a:t>N°tél</a:t>
            </a:r>
            <a:r>
              <a:rPr lang="fr-FR" sz="2800" b="1" dirty="0" smtClean="0"/>
              <a:t> , N°compte , civilité , mode-</a:t>
            </a:r>
            <a:r>
              <a:rPr lang="fr-FR" sz="2800" b="1" dirty="0" err="1" smtClean="0"/>
              <a:t>paim</a:t>
            </a:r>
            <a:r>
              <a:rPr lang="fr-FR" sz="2800" b="1" dirty="0" smtClean="0"/>
              <a:t> ,  date-fait D09 , N°commune * ) .  </a:t>
            </a:r>
          </a:p>
          <a:p>
            <a:pPr algn="l"/>
            <a:r>
              <a:rPr lang="fr-FR" sz="2800" b="1" dirty="0" smtClean="0">
                <a:solidFill>
                  <a:srgbClr val="FF0000"/>
                </a:solidFill>
              </a:rPr>
              <a:t>-</a:t>
            </a:r>
            <a:r>
              <a:rPr lang="fr-FR" sz="2800" b="1" dirty="0" err="1" smtClean="0">
                <a:solidFill>
                  <a:srgbClr val="FF0000"/>
                </a:solidFill>
              </a:rPr>
              <a:t>possede</a:t>
            </a:r>
            <a:r>
              <a:rPr lang="fr-FR" sz="2800" b="1" dirty="0" smtClean="0">
                <a:solidFill>
                  <a:srgbClr val="FF0000"/>
                </a:solidFill>
              </a:rPr>
              <a:t> 1 :</a:t>
            </a:r>
            <a:endParaRPr lang="fr-FR" sz="2800" dirty="0" smtClean="0">
              <a:solidFill>
                <a:srgbClr val="FF0000"/>
              </a:solidFill>
            </a:endParaRPr>
          </a:p>
          <a:p>
            <a:pPr algn="l"/>
            <a:r>
              <a:rPr lang="fr-FR" sz="2800" dirty="0" smtClean="0"/>
              <a:t>           </a:t>
            </a:r>
            <a:r>
              <a:rPr lang="fr-FR" sz="2800" b="1" u="sng" dirty="0" smtClean="0"/>
              <a:t>(</a:t>
            </a:r>
            <a:r>
              <a:rPr lang="fr-FR" sz="2800" b="1" u="sng" dirty="0" smtClean="0">
                <a:solidFill>
                  <a:srgbClr val="FF0000"/>
                </a:solidFill>
              </a:rPr>
              <a:t>N°</a:t>
            </a:r>
            <a:r>
              <a:rPr lang="fr-FR" sz="2800" b="1" u="sng" dirty="0" err="1" smtClean="0">
                <a:solidFill>
                  <a:srgbClr val="FF0000"/>
                </a:solidFill>
              </a:rPr>
              <a:t>liquid</a:t>
            </a:r>
            <a:r>
              <a:rPr lang="fr-FR" sz="2800" b="1" u="sng" dirty="0" smtClean="0">
                <a:solidFill>
                  <a:srgbClr val="FF0000"/>
                </a:solidFill>
              </a:rPr>
              <a:t>, N°dossier</a:t>
            </a:r>
            <a:r>
              <a:rPr lang="fr-FR" sz="2800" dirty="0" smtClean="0">
                <a:solidFill>
                  <a:srgbClr val="FF0000"/>
                </a:solidFill>
              </a:rPr>
              <a:t> </a:t>
            </a:r>
            <a:r>
              <a:rPr lang="fr-FR" sz="2800" b="1" dirty="0" smtClean="0"/>
              <a:t>, lieu-parent ) . </a:t>
            </a:r>
          </a:p>
          <a:p>
            <a:pPr algn="l"/>
            <a:r>
              <a:rPr lang="fr-FR" sz="2800" b="1" dirty="0" smtClean="0">
                <a:solidFill>
                  <a:srgbClr val="FF0000"/>
                </a:solidFill>
              </a:rPr>
              <a:t>-</a:t>
            </a:r>
            <a:r>
              <a:rPr lang="fr-FR" sz="2800" b="1" dirty="0" err="1" smtClean="0">
                <a:solidFill>
                  <a:srgbClr val="FF0000"/>
                </a:solidFill>
              </a:rPr>
              <a:t>possede</a:t>
            </a:r>
            <a:r>
              <a:rPr lang="fr-FR" sz="2800" b="1" dirty="0" smtClean="0">
                <a:solidFill>
                  <a:srgbClr val="FF0000"/>
                </a:solidFill>
              </a:rPr>
              <a:t> 2 :</a:t>
            </a:r>
            <a:endParaRPr lang="fr-FR" sz="2800" dirty="0" smtClean="0">
              <a:solidFill>
                <a:srgbClr val="FF0000"/>
              </a:solidFill>
            </a:endParaRPr>
          </a:p>
          <a:p>
            <a:pPr algn="l"/>
            <a:r>
              <a:rPr lang="fr-FR" sz="2800" dirty="0" smtClean="0"/>
              <a:t>           </a:t>
            </a:r>
            <a:r>
              <a:rPr lang="fr-FR" sz="2800" b="1" u="sng" dirty="0" smtClean="0"/>
              <a:t>(</a:t>
            </a:r>
            <a:r>
              <a:rPr lang="fr-FR" sz="2800" b="1" u="sng" dirty="0" smtClean="0">
                <a:solidFill>
                  <a:srgbClr val="FF0000"/>
                </a:solidFill>
              </a:rPr>
              <a:t>N°</a:t>
            </a:r>
            <a:r>
              <a:rPr lang="fr-FR" sz="2800" b="1" u="sng" dirty="0" err="1" smtClean="0">
                <a:solidFill>
                  <a:srgbClr val="FF0000"/>
                </a:solidFill>
              </a:rPr>
              <a:t>liquid</a:t>
            </a:r>
            <a:r>
              <a:rPr lang="fr-FR" sz="2800" b="1" u="sng" dirty="0" smtClean="0">
                <a:solidFill>
                  <a:srgbClr val="FF0000"/>
                </a:solidFill>
              </a:rPr>
              <a:t> , N° </a:t>
            </a:r>
            <a:r>
              <a:rPr lang="fr-FR" sz="2800" b="1" u="sng" dirty="0" err="1" smtClean="0">
                <a:solidFill>
                  <a:srgbClr val="FF0000"/>
                </a:solidFill>
              </a:rPr>
              <a:t>enffant</a:t>
            </a:r>
            <a:r>
              <a:rPr lang="fr-FR" sz="2800" b="1" u="sng" dirty="0" smtClean="0">
                <a:solidFill>
                  <a:srgbClr val="FF0000"/>
                </a:solidFill>
              </a:rPr>
              <a:t> </a:t>
            </a:r>
            <a:r>
              <a:rPr lang="fr-FR" sz="2800" b="1" u="sng" dirty="0" smtClean="0"/>
              <a:t>)</a:t>
            </a:r>
            <a:r>
              <a:rPr lang="fr-FR" sz="2800" dirty="0" smtClean="0"/>
              <a:t> .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par>
                          <p:cTn id="11" fill="hold">
                            <p:stCondLst>
                              <p:cond delay="2000"/>
                            </p:stCondLst>
                            <p:childTnLst>
                              <p:par>
                                <p:cTn id="12" presetID="35" presetClass="entr" presetSubtype="0" fill="hold" grpId="0" nodeType="after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6"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2000" fill="hold"/>
                                        <p:tgtEl>
                                          <p:spTgt spid="3">
                                            <p:txEl>
                                              <p:pRg st="1" end="1"/>
                                            </p:txEl>
                                          </p:spTgt>
                                        </p:tgtEl>
                                        <p:attrNameLst>
                                          <p:attrName>ppt_w</p:attrName>
                                        </p:attrNameLst>
                                      </p:cBhvr>
                                      <p:tavLst>
                                        <p:tav tm="0">
                                          <p:val>
                                            <p:fltVal val="0"/>
                                          </p:val>
                                        </p:tav>
                                        <p:tav tm="100000">
                                          <p:val>
                                            <p:strVal val="#ppt_w"/>
                                          </p:val>
                                        </p:tav>
                                      </p:tavLst>
                                    </p:anim>
                                  </p:childTnLst>
                                </p:cTn>
                              </p:par>
                            </p:childTnLst>
                          </p:cTn>
                        </p:par>
                        <p:par>
                          <p:cTn id="18" fill="hold">
                            <p:stCondLst>
                              <p:cond delay="4000"/>
                            </p:stCondLst>
                            <p:childTnLst>
                              <p:par>
                                <p:cTn id="19" presetID="35" presetClass="entr" presetSubtype="0" fill="hold" grpId="0" nodeType="after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2000"/>
                                        <p:tgtEl>
                                          <p:spTgt spid="3">
                                            <p:txEl>
                                              <p:pRg st="2" end="2"/>
                                            </p:txEl>
                                          </p:spTgt>
                                        </p:tgtEl>
                                      </p:cBhvr>
                                    </p:animEffect>
                                    <p:anim calcmode="lin" valueType="num">
                                      <p:cBhvr>
                                        <p:cTn id="22"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3"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4" dur="2000" fill="hold"/>
                                        <p:tgtEl>
                                          <p:spTgt spid="3">
                                            <p:txEl>
                                              <p:pRg st="2" end="2"/>
                                            </p:txEl>
                                          </p:spTgt>
                                        </p:tgtEl>
                                        <p:attrNameLst>
                                          <p:attrName>ppt_w</p:attrName>
                                        </p:attrNameLst>
                                      </p:cBhvr>
                                      <p:tavLst>
                                        <p:tav tm="0">
                                          <p:val>
                                            <p:fltVal val="0"/>
                                          </p:val>
                                        </p:tav>
                                        <p:tav tm="100000">
                                          <p:val>
                                            <p:strVal val="#ppt_w"/>
                                          </p:val>
                                        </p:tav>
                                      </p:tavLst>
                                    </p:anim>
                                  </p:childTnLst>
                                </p:cTn>
                              </p:par>
                            </p:childTnLst>
                          </p:cTn>
                        </p:par>
                        <p:par>
                          <p:cTn id="25" fill="hold">
                            <p:stCondLst>
                              <p:cond delay="6000"/>
                            </p:stCondLst>
                            <p:childTnLst>
                              <p:par>
                                <p:cTn id="26" presetID="35" presetClass="entr" presetSubtype="0" fill="hold" grpId="0" nodeType="after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anim calcmode="lin" valueType="num">
                                      <p:cBhvr>
                                        <p:cTn id="29"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0"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1" dur="2000" fill="hold"/>
                                        <p:tgtEl>
                                          <p:spTgt spid="3">
                                            <p:txEl>
                                              <p:pRg st="3" end="3"/>
                                            </p:txEl>
                                          </p:spTgt>
                                        </p:tgtEl>
                                        <p:attrNameLst>
                                          <p:attrName>ppt_w</p:attrName>
                                        </p:attrNameLst>
                                      </p:cBhvr>
                                      <p:tavLst>
                                        <p:tav tm="0">
                                          <p:val>
                                            <p:fltVal val="0"/>
                                          </p:val>
                                        </p:tav>
                                        <p:tav tm="100000">
                                          <p:val>
                                            <p:strVal val="#ppt_w"/>
                                          </p:val>
                                        </p:tav>
                                      </p:tavLst>
                                    </p:anim>
                                  </p:childTnLst>
                                </p:cTn>
                              </p:par>
                            </p:childTnLst>
                          </p:cTn>
                        </p:par>
                        <p:par>
                          <p:cTn id="32" fill="hold">
                            <p:stCondLst>
                              <p:cond delay="8000"/>
                            </p:stCondLst>
                            <p:childTnLst>
                              <p:par>
                                <p:cTn id="33" presetID="35" presetClass="entr" presetSubtype="0" fill="hold" grpId="0" nodeType="after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2000"/>
                                        <p:tgtEl>
                                          <p:spTgt spid="3">
                                            <p:txEl>
                                              <p:pRg st="4" end="4"/>
                                            </p:txEl>
                                          </p:spTgt>
                                        </p:tgtEl>
                                      </p:cBhvr>
                                    </p:animEffect>
                                    <p:anim calcmode="lin" valueType="num">
                                      <p:cBhvr>
                                        <p:cTn id="36" dur="2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37" dur="2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8" dur="2000" fill="hold"/>
                                        <p:tgtEl>
                                          <p:spTgt spid="3">
                                            <p:txEl>
                                              <p:pRg st="4" end="4"/>
                                            </p:txEl>
                                          </p:spTgt>
                                        </p:tgtEl>
                                        <p:attrNameLst>
                                          <p:attrName>ppt_w</p:attrName>
                                        </p:attrNameLst>
                                      </p:cBhvr>
                                      <p:tavLst>
                                        <p:tav tm="0">
                                          <p:val>
                                            <p:fltVal val="0"/>
                                          </p:val>
                                        </p:tav>
                                        <p:tav tm="100000">
                                          <p:val>
                                            <p:strVal val="#ppt_w"/>
                                          </p:val>
                                        </p:tav>
                                      </p:tavLst>
                                    </p:anim>
                                  </p:childTnLst>
                                </p:cTn>
                              </p:par>
                            </p:childTnLst>
                          </p:cTn>
                        </p:par>
                        <p:par>
                          <p:cTn id="39" fill="hold">
                            <p:stCondLst>
                              <p:cond delay="10000"/>
                            </p:stCondLst>
                            <p:childTnLst>
                              <p:par>
                                <p:cTn id="40" presetID="35" presetClass="entr" presetSubtype="0" fill="hold" grpId="0" nodeType="after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2000"/>
                                        <p:tgtEl>
                                          <p:spTgt spid="3">
                                            <p:txEl>
                                              <p:pRg st="5" end="5"/>
                                            </p:txEl>
                                          </p:spTgt>
                                        </p:tgtEl>
                                      </p:cBhvr>
                                    </p:animEffect>
                                    <p:anim calcmode="lin" valueType="num">
                                      <p:cBhvr>
                                        <p:cTn id="43" dur="2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44" dur="2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5" dur="2000" fill="hold"/>
                                        <p:tgtEl>
                                          <p:spTgt spid="3">
                                            <p:txEl>
                                              <p:pRg st="5" end="5"/>
                                            </p:txEl>
                                          </p:spTgt>
                                        </p:tgtEl>
                                        <p:attrNameLst>
                                          <p:attrName>ppt_w</p:attrName>
                                        </p:attrNameLst>
                                      </p:cBhvr>
                                      <p:tavLst>
                                        <p:tav tm="0">
                                          <p:val>
                                            <p:fltVal val="0"/>
                                          </p:val>
                                        </p:tav>
                                        <p:tav tm="100000">
                                          <p:val>
                                            <p:strVal val="#ppt_w"/>
                                          </p:val>
                                        </p:tav>
                                      </p:tavLst>
                                    </p:anim>
                                  </p:childTnLst>
                                </p:cTn>
                              </p:par>
                            </p:childTnLst>
                          </p:cTn>
                        </p:par>
                        <p:par>
                          <p:cTn id="46" fill="hold">
                            <p:stCondLst>
                              <p:cond delay="12000"/>
                            </p:stCondLst>
                            <p:childTnLst>
                              <p:par>
                                <p:cTn id="47" presetID="35" presetClass="entr" presetSubtype="0" fill="hold" grpId="0" nodeType="after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2000"/>
                                        <p:tgtEl>
                                          <p:spTgt spid="3">
                                            <p:txEl>
                                              <p:pRg st="6" end="6"/>
                                            </p:txEl>
                                          </p:spTgt>
                                        </p:tgtEl>
                                      </p:cBhvr>
                                    </p:animEffect>
                                    <p:anim calcmode="lin" valueType="num">
                                      <p:cBhvr>
                                        <p:cTn id="50" dur="2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51" dur="2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2" dur="2000" fill="hold"/>
                                        <p:tgtEl>
                                          <p:spTgt spid="3">
                                            <p:txEl>
                                              <p:pRg st="6" end="6"/>
                                            </p:txEl>
                                          </p:spTgt>
                                        </p:tgtEl>
                                        <p:attrNameLst>
                                          <p:attrName>ppt_w</p:attrName>
                                        </p:attrNameLst>
                                      </p:cBhvr>
                                      <p:tavLst>
                                        <p:tav tm="0">
                                          <p:val>
                                            <p:fltVal val="0"/>
                                          </p:val>
                                        </p:tav>
                                        <p:tav tm="100000">
                                          <p:val>
                                            <p:strVal val="#ppt_w"/>
                                          </p:val>
                                        </p:tav>
                                      </p:tavLst>
                                    </p:anim>
                                  </p:childTnLst>
                                </p:cTn>
                              </p:par>
                            </p:childTnLst>
                          </p:cTn>
                        </p:par>
                        <p:par>
                          <p:cTn id="53" fill="hold">
                            <p:stCondLst>
                              <p:cond delay="14000"/>
                            </p:stCondLst>
                            <p:childTnLst>
                              <p:par>
                                <p:cTn id="54" presetID="35" presetClass="entr" presetSubtype="0" fill="hold" grpId="0" nodeType="after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2000"/>
                                        <p:tgtEl>
                                          <p:spTgt spid="3">
                                            <p:txEl>
                                              <p:pRg st="7" end="7"/>
                                            </p:txEl>
                                          </p:spTgt>
                                        </p:tgtEl>
                                      </p:cBhvr>
                                    </p:animEffect>
                                    <p:anim calcmode="lin" valueType="num">
                                      <p:cBhvr>
                                        <p:cTn id="57" dur="2000" fill="hold"/>
                                        <p:tgtEl>
                                          <p:spTgt spid="3">
                                            <p:txEl>
                                              <p:pRg st="7" end="7"/>
                                            </p:txEl>
                                          </p:spTgt>
                                        </p:tgtEl>
                                        <p:attrNameLst>
                                          <p:attrName>style.rotation</p:attrName>
                                        </p:attrNameLst>
                                      </p:cBhvr>
                                      <p:tavLst>
                                        <p:tav tm="0">
                                          <p:val>
                                            <p:fltVal val="720"/>
                                          </p:val>
                                        </p:tav>
                                        <p:tav tm="100000">
                                          <p:val>
                                            <p:fltVal val="0"/>
                                          </p:val>
                                        </p:tav>
                                      </p:tavLst>
                                    </p:anim>
                                    <p:anim calcmode="lin" valueType="num">
                                      <p:cBhvr>
                                        <p:cTn id="58" dur="2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9" dur="2000" fill="hold"/>
                                        <p:tgtEl>
                                          <p:spTgt spid="3">
                                            <p:txEl>
                                              <p:pRg st="7" end="7"/>
                                            </p:txEl>
                                          </p:spTgt>
                                        </p:tgtEl>
                                        <p:attrNameLst>
                                          <p:attrName>ppt_w</p:attrName>
                                        </p:attrNameLst>
                                      </p:cBhvr>
                                      <p:tavLst>
                                        <p:tav tm="0">
                                          <p:val>
                                            <p:fltVal val="0"/>
                                          </p:val>
                                        </p:tav>
                                        <p:tav tm="100000">
                                          <p:val>
                                            <p:strVal val="#ppt_w"/>
                                          </p:val>
                                        </p:tav>
                                      </p:tavLst>
                                    </p:anim>
                                  </p:childTnLst>
                                </p:cTn>
                              </p:par>
                            </p:childTnLst>
                          </p:cTn>
                        </p:par>
                        <p:par>
                          <p:cTn id="60" fill="hold">
                            <p:stCondLst>
                              <p:cond delay="16000"/>
                            </p:stCondLst>
                            <p:childTnLst>
                              <p:par>
                                <p:cTn id="61" presetID="35" presetClass="entr" presetSubtype="0" fill="hold" grpId="0" nodeType="after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2000"/>
                                        <p:tgtEl>
                                          <p:spTgt spid="3">
                                            <p:txEl>
                                              <p:pRg st="8" end="8"/>
                                            </p:txEl>
                                          </p:spTgt>
                                        </p:tgtEl>
                                      </p:cBhvr>
                                    </p:animEffect>
                                    <p:anim calcmode="lin" valueType="num">
                                      <p:cBhvr>
                                        <p:cTn id="64" dur="2000" fill="hold"/>
                                        <p:tgtEl>
                                          <p:spTgt spid="3">
                                            <p:txEl>
                                              <p:pRg st="8" end="8"/>
                                            </p:txEl>
                                          </p:spTgt>
                                        </p:tgtEl>
                                        <p:attrNameLst>
                                          <p:attrName>style.rotation</p:attrName>
                                        </p:attrNameLst>
                                      </p:cBhvr>
                                      <p:tavLst>
                                        <p:tav tm="0">
                                          <p:val>
                                            <p:fltVal val="720"/>
                                          </p:val>
                                        </p:tav>
                                        <p:tav tm="100000">
                                          <p:val>
                                            <p:fltVal val="0"/>
                                          </p:val>
                                        </p:tav>
                                      </p:tavLst>
                                    </p:anim>
                                    <p:anim calcmode="lin" valueType="num">
                                      <p:cBhvr>
                                        <p:cTn id="65" dur="2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66" dur="2000" fill="hold"/>
                                        <p:tgtEl>
                                          <p:spTgt spid="3">
                                            <p:txEl>
                                              <p:pRg st="8" end="8"/>
                                            </p:txEl>
                                          </p:spTgt>
                                        </p:tgtEl>
                                        <p:attrNameLst>
                                          <p:attrName>ppt_w</p:attrName>
                                        </p:attrNameLst>
                                      </p:cBhvr>
                                      <p:tavLst>
                                        <p:tav tm="0">
                                          <p:val>
                                            <p:fltVal val="0"/>
                                          </p:val>
                                        </p:tav>
                                        <p:tav tm="100000">
                                          <p:val>
                                            <p:strVal val="#ppt_w"/>
                                          </p:val>
                                        </p:tav>
                                      </p:tavLst>
                                    </p:anim>
                                  </p:childTnLst>
                                </p:cTn>
                              </p:par>
                            </p:childTnLst>
                          </p:cTn>
                        </p:par>
                        <p:par>
                          <p:cTn id="67" fill="hold">
                            <p:stCondLst>
                              <p:cond delay="18000"/>
                            </p:stCondLst>
                            <p:childTnLst>
                              <p:par>
                                <p:cTn id="68" presetID="35" presetClass="entr" presetSubtype="0" fill="hold" grpId="0" nodeType="after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2000"/>
                                        <p:tgtEl>
                                          <p:spTgt spid="3">
                                            <p:txEl>
                                              <p:pRg st="9" end="9"/>
                                            </p:txEl>
                                          </p:spTgt>
                                        </p:tgtEl>
                                      </p:cBhvr>
                                    </p:animEffect>
                                    <p:anim calcmode="lin" valueType="num">
                                      <p:cBhvr>
                                        <p:cTn id="71" dur="2000" fill="hold"/>
                                        <p:tgtEl>
                                          <p:spTgt spid="3">
                                            <p:txEl>
                                              <p:pRg st="9" end="9"/>
                                            </p:txEl>
                                          </p:spTgt>
                                        </p:tgtEl>
                                        <p:attrNameLst>
                                          <p:attrName>style.rotation</p:attrName>
                                        </p:attrNameLst>
                                      </p:cBhvr>
                                      <p:tavLst>
                                        <p:tav tm="0">
                                          <p:val>
                                            <p:fltVal val="720"/>
                                          </p:val>
                                        </p:tav>
                                        <p:tav tm="100000">
                                          <p:val>
                                            <p:fltVal val="0"/>
                                          </p:val>
                                        </p:tav>
                                      </p:tavLst>
                                    </p:anim>
                                    <p:anim calcmode="lin" valueType="num">
                                      <p:cBhvr>
                                        <p:cTn id="72" dur="2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73" dur="2000" fill="hold"/>
                                        <p:tgtEl>
                                          <p:spTgt spid="3">
                                            <p:txEl>
                                              <p:pRg st="9" end="9"/>
                                            </p:txEl>
                                          </p:spTgt>
                                        </p:tgtEl>
                                        <p:attrNameLst>
                                          <p:attrName>ppt_w</p:attrName>
                                        </p:attrNameLst>
                                      </p:cBhvr>
                                      <p:tavLst>
                                        <p:tav tm="0">
                                          <p:val>
                                            <p:fltVal val="0"/>
                                          </p:val>
                                        </p:tav>
                                        <p:tav tm="100000">
                                          <p:val>
                                            <p:strVal val="#ppt_w"/>
                                          </p:val>
                                        </p:tav>
                                      </p:tavLst>
                                    </p:anim>
                                  </p:childTnLst>
                                </p:cTn>
                              </p:par>
                            </p:childTnLst>
                          </p:cTn>
                        </p:par>
                        <p:par>
                          <p:cTn id="74" fill="hold">
                            <p:stCondLst>
                              <p:cond delay="20000"/>
                            </p:stCondLst>
                            <p:childTnLst>
                              <p:par>
                                <p:cTn id="75" presetID="35" presetClass="entr" presetSubtype="0" fill="hold" grpId="0" nodeType="after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2000"/>
                                        <p:tgtEl>
                                          <p:spTgt spid="3">
                                            <p:txEl>
                                              <p:pRg st="10" end="10"/>
                                            </p:txEl>
                                          </p:spTgt>
                                        </p:tgtEl>
                                      </p:cBhvr>
                                    </p:animEffect>
                                    <p:anim calcmode="lin" valueType="num">
                                      <p:cBhvr>
                                        <p:cTn id="78" dur="2000" fill="hold"/>
                                        <p:tgtEl>
                                          <p:spTgt spid="3">
                                            <p:txEl>
                                              <p:pRg st="10" end="10"/>
                                            </p:txEl>
                                          </p:spTgt>
                                        </p:tgtEl>
                                        <p:attrNameLst>
                                          <p:attrName>style.rotation</p:attrName>
                                        </p:attrNameLst>
                                      </p:cBhvr>
                                      <p:tavLst>
                                        <p:tav tm="0">
                                          <p:val>
                                            <p:fltVal val="720"/>
                                          </p:val>
                                        </p:tav>
                                        <p:tav tm="100000">
                                          <p:val>
                                            <p:fltVal val="0"/>
                                          </p:val>
                                        </p:tav>
                                      </p:tavLst>
                                    </p:anim>
                                    <p:anim calcmode="lin" valueType="num">
                                      <p:cBhvr>
                                        <p:cTn id="79" dur="2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80" dur="2000" fill="hold"/>
                                        <p:tgtEl>
                                          <p:spTgt spid="3">
                                            <p:txEl>
                                              <p:pRg st="10" end="10"/>
                                            </p:txEl>
                                          </p:spTgt>
                                        </p:tgtEl>
                                        <p:attrNameLst>
                                          <p:attrName>ppt_w</p:attrName>
                                        </p:attrNameLst>
                                      </p:cBhvr>
                                      <p:tavLst>
                                        <p:tav tm="0">
                                          <p:val>
                                            <p:fltVal val="0"/>
                                          </p:val>
                                        </p:tav>
                                        <p:tav tm="100000">
                                          <p:val>
                                            <p:strVal val="#ppt_w"/>
                                          </p:val>
                                        </p:tav>
                                      </p:tavLst>
                                    </p:anim>
                                  </p:childTnLst>
                                </p:cTn>
                              </p:par>
                            </p:childTnLst>
                          </p:cTn>
                        </p:par>
                        <p:par>
                          <p:cTn id="81" fill="hold">
                            <p:stCondLst>
                              <p:cond delay="22000"/>
                            </p:stCondLst>
                            <p:childTnLst>
                              <p:par>
                                <p:cTn id="82" presetID="35" presetClass="entr" presetSubtype="0" fill="hold" grpId="0" nodeType="after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2000"/>
                                        <p:tgtEl>
                                          <p:spTgt spid="3">
                                            <p:txEl>
                                              <p:pRg st="11" end="11"/>
                                            </p:txEl>
                                          </p:spTgt>
                                        </p:tgtEl>
                                      </p:cBhvr>
                                    </p:animEffect>
                                    <p:anim calcmode="lin" valueType="num">
                                      <p:cBhvr>
                                        <p:cTn id="85" dur="2000" fill="hold"/>
                                        <p:tgtEl>
                                          <p:spTgt spid="3">
                                            <p:txEl>
                                              <p:pRg st="11" end="11"/>
                                            </p:txEl>
                                          </p:spTgt>
                                        </p:tgtEl>
                                        <p:attrNameLst>
                                          <p:attrName>style.rotation</p:attrName>
                                        </p:attrNameLst>
                                      </p:cBhvr>
                                      <p:tavLst>
                                        <p:tav tm="0">
                                          <p:val>
                                            <p:fltVal val="720"/>
                                          </p:val>
                                        </p:tav>
                                        <p:tav tm="100000">
                                          <p:val>
                                            <p:fltVal val="0"/>
                                          </p:val>
                                        </p:tav>
                                      </p:tavLst>
                                    </p:anim>
                                    <p:anim calcmode="lin" valueType="num">
                                      <p:cBhvr>
                                        <p:cTn id="86" dur="2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87" dur="2000" fill="hold"/>
                                        <p:tgtEl>
                                          <p:spTgt spid="3">
                                            <p:txEl>
                                              <p:pRg st="11" end="11"/>
                                            </p:txEl>
                                          </p:spTgt>
                                        </p:tgtEl>
                                        <p:attrNameLst>
                                          <p:attrName>ppt_w</p:attrName>
                                        </p:attrNameLst>
                                      </p:cBhvr>
                                      <p:tavLst>
                                        <p:tav tm="0">
                                          <p:val>
                                            <p:fltVal val="0"/>
                                          </p:val>
                                        </p:tav>
                                        <p:tav tm="100000">
                                          <p:val>
                                            <p:strVal val="#ppt_w"/>
                                          </p:val>
                                        </p:tav>
                                      </p:tavLst>
                                    </p:anim>
                                  </p:childTnLst>
                                </p:cTn>
                              </p:par>
                            </p:childTnLst>
                          </p:cTn>
                        </p:par>
                        <p:par>
                          <p:cTn id="88" fill="hold">
                            <p:stCondLst>
                              <p:cond delay="24000"/>
                            </p:stCondLst>
                            <p:childTnLst>
                              <p:par>
                                <p:cTn id="89" presetID="35" presetClass="entr" presetSubtype="0" fill="hold" grpId="0" nodeType="afterEffect">
                                  <p:stCondLst>
                                    <p:cond delay="0"/>
                                  </p:stCondLst>
                                  <p:childTnLst>
                                    <p:set>
                                      <p:cBhvr>
                                        <p:cTn id="90" dur="1" fill="hold">
                                          <p:stCondLst>
                                            <p:cond delay="0"/>
                                          </p:stCondLst>
                                        </p:cTn>
                                        <p:tgtEl>
                                          <p:spTgt spid="3">
                                            <p:txEl>
                                              <p:pRg st="12" end="12"/>
                                            </p:txEl>
                                          </p:spTgt>
                                        </p:tgtEl>
                                        <p:attrNameLst>
                                          <p:attrName>style.visibility</p:attrName>
                                        </p:attrNameLst>
                                      </p:cBhvr>
                                      <p:to>
                                        <p:strVal val="visible"/>
                                      </p:to>
                                    </p:set>
                                    <p:animEffect transition="in" filter="fade">
                                      <p:cBhvr>
                                        <p:cTn id="91" dur="2000"/>
                                        <p:tgtEl>
                                          <p:spTgt spid="3">
                                            <p:txEl>
                                              <p:pRg st="12" end="12"/>
                                            </p:txEl>
                                          </p:spTgt>
                                        </p:tgtEl>
                                      </p:cBhvr>
                                    </p:animEffect>
                                    <p:anim calcmode="lin" valueType="num">
                                      <p:cBhvr>
                                        <p:cTn id="92" dur="2000" fill="hold"/>
                                        <p:tgtEl>
                                          <p:spTgt spid="3">
                                            <p:txEl>
                                              <p:pRg st="12" end="12"/>
                                            </p:txEl>
                                          </p:spTgt>
                                        </p:tgtEl>
                                        <p:attrNameLst>
                                          <p:attrName>style.rotation</p:attrName>
                                        </p:attrNameLst>
                                      </p:cBhvr>
                                      <p:tavLst>
                                        <p:tav tm="0">
                                          <p:val>
                                            <p:fltVal val="720"/>
                                          </p:val>
                                        </p:tav>
                                        <p:tav tm="100000">
                                          <p:val>
                                            <p:fltVal val="0"/>
                                          </p:val>
                                        </p:tav>
                                      </p:tavLst>
                                    </p:anim>
                                    <p:anim calcmode="lin" valueType="num">
                                      <p:cBhvr>
                                        <p:cTn id="93" dur="2000" fill="hold"/>
                                        <p:tgtEl>
                                          <p:spTgt spid="3">
                                            <p:txEl>
                                              <p:pRg st="12" end="12"/>
                                            </p:txEl>
                                          </p:spTgt>
                                        </p:tgtEl>
                                        <p:attrNameLst>
                                          <p:attrName>ppt_h</p:attrName>
                                        </p:attrNameLst>
                                      </p:cBhvr>
                                      <p:tavLst>
                                        <p:tav tm="0">
                                          <p:val>
                                            <p:fltVal val="0"/>
                                          </p:val>
                                        </p:tav>
                                        <p:tav tm="100000">
                                          <p:val>
                                            <p:strVal val="#ppt_h"/>
                                          </p:val>
                                        </p:tav>
                                      </p:tavLst>
                                    </p:anim>
                                    <p:anim calcmode="lin" valueType="num">
                                      <p:cBhvr>
                                        <p:cTn id="94" dur="2000" fill="hold"/>
                                        <p:tgtEl>
                                          <p:spTgt spid="3">
                                            <p:txEl>
                                              <p:pRg st="12" end="12"/>
                                            </p:txEl>
                                          </p:spTgt>
                                        </p:tgtEl>
                                        <p:attrNameLst>
                                          <p:attrName>ppt_w</p:attrName>
                                        </p:attrNameLst>
                                      </p:cBhvr>
                                      <p:tavLst>
                                        <p:tav tm="0">
                                          <p:val>
                                            <p:fltVal val="0"/>
                                          </p:val>
                                        </p:tav>
                                        <p:tav tm="100000">
                                          <p:val>
                                            <p:strVal val="#ppt_w"/>
                                          </p:val>
                                        </p:tav>
                                      </p:tavLst>
                                    </p:anim>
                                  </p:childTnLst>
                                </p:cTn>
                              </p:par>
                            </p:childTnLst>
                          </p:cTn>
                        </p:par>
                        <p:par>
                          <p:cTn id="95" fill="hold">
                            <p:stCondLst>
                              <p:cond delay="26000"/>
                            </p:stCondLst>
                            <p:childTnLst>
                              <p:par>
                                <p:cTn id="96" presetID="35" presetClass="entr" presetSubtype="0" fill="hold" grpId="0" nodeType="afterEffect">
                                  <p:stCondLst>
                                    <p:cond delay="0"/>
                                  </p:stCondLst>
                                  <p:childTnLst>
                                    <p:set>
                                      <p:cBhvr>
                                        <p:cTn id="97" dur="1" fill="hold">
                                          <p:stCondLst>
                                            <p:cond delay="0"/>
                                          </p:stCondLst>
                                        </p:cTn>
                                        <p:tgtEl>
                                          <p:spTgt spid="3">
                                            <p:txEl>
                                              <p:pRg st="13" end="13"/>
                                            </p:txEl>
                                          </p:spTgt>
                                        </p:tgtEl>
                                        <p:attrNameLst>
                                          <p:attrName>style.visibility</p:attrName>
                                        </p:attrNameLst>
                                      </p:cBhvr>
                                      <p:to>
                                        <p:strVal val="visible"/>
                                      </p:to>
                                    </p:set>
                                    <p:animEffect transition="in" filter="fade">
                                      <p:cBhvr>
                                        <p:cTn id="98" dur="2000"/>
                                        <p:tgtEl>
                                          <p:spTgt spid="3">
                                            <p:txEl>
                                              <p:pRg st="13" end="13"/>
                                            </p:txEl>
                                          </p:spTgt>
                                        </p:tgtEl>
                                      </p:cBhvr>
                                    </p:animEffect>
                                    <p:anim calcmode="lin" valueType="num">
                                      <p:cBhvr>
                                        <p:cTn id="99" dur="2000" fill="hold"/>
                                        <p:tgtEl>
                                          <p:spTgt spid="3">
                                            <p:txEl>
                                              <p:pRg st="13" end="13"/>
                                            </p:txEl>
                                          </p:spTgt>
                                        </p:tgtEl>
                                        <p:attrNameLst>
                                          <p:attrName>style.rotation</p:attrName>
                                        </p:attrNameLst>
                                      </p:cBhvr>
                                      <p:tavLst>
                                        <p:tav tm="0">
                                          <p:val>
                                            <p:fltVal val="720"/>
                                          </p:val>
                                        </p:tav>
                                        <p:tav tm="100000">
                                          <p:val>
                                            <p:fltVal val="0"/>
                                          </p:val>
                                        </p:tav>
                                      </p:tavLst>
                                    </p:anim>
                                    <p:anim calcmode="lin" valueType="num">
                                      <p:cBhvr>
                                        <p:cTn id="100" dur="2000" fill="hold"/>
                                        <p:tgtEl>
                                          <p:spTgt spid="3">
                                            <p:txEl>
                                              <p:pRg st="13" end="13"/>
                                            </p:txEl>
                                          </p:spTgt>
                                        </p:tgtEl>
                                        <p:attrNameLst>
                                          <p:attrName>ppt_h</p:attrName>
                                        </p:attrNameLst>
                                      </p:cBhvr>
                                      <p:tavLst>
                                        <p:tav tm="0">
                                          <p:val>
                                            <p:fltVal val="0"/>
                                          </p:val>
                                        </p:tav>
                                        <p:tav tm="100000">
                                          <p:val>
                                            <p:strVal val="#ppt_h"/>
                                          </p:val>
                                        </p:tav>
                                      </p:tavLst>
                                    </p:anim>
                                    <p:anim calcmode="lin" valueType="num">
                                      <p:cBhvr>
                                        <p:cTn id="101" dur="2000" fill="hold"/>
                                        <p:tgtEl>
                                          <p:spTgt spid="3">
                                            <p:txEl>
                                              <p:pRg st="13" end="13"/>
                                            </p:txEl>
                                          </p:spTgt>
                                        </p:tgtEl>
                                        <p:attrNameLst>
                                          <p:attrName>ppt_w</p:attrName>
                                        </p:attrNameLst>
                                      </p:cBhvr>
                                      <p:tavLst>
                                        <p:tav tm="0">
                                          <p:val>
                                            <p:fltVal val="0"/>
                                          </p:val>
                                        </p:tav>
                                        <p:tav tm="100000">
                                          <p:val>
                                            <p:strVal val="#ppt_w"/>
                                          </p:val>
                                        </p:tav>
                                      </p:tavLst>
                                    </p:anim>
                                  </p:childTnLst>
                                </p:cTn>
                              </p:par>
                            </p:childTnLst>
                          </p:cTn>
                        </p:par>
                        <p:par>
                          <p:cTn id="102" fill="hold">
                            <p:stCondLst>
                              <p:cond delay="28000"/>
                            </p:stCondLst>
                            <p:childTnLst>
                              <p:par>
                                <p:cTn id="103" presetID="35" presetClass="entr" presetSubtype="0" fill="hold" grpId="0" nodeType="afterEffect">
                                  <p:stCondLst>
                                    <p:cond delay="0"/>
                                  </p:stCondLst>
                                  <p:childTnLst>
                                    <p:set>
                                      <p:cBhvr>
                                        <p:cTn id="104" dur="1" fill="hold">
                                          <p:stCondLst>
                                            <p:cond delay="0"/>
                                          </p:stCondLst>
                                        </p:cTn>
                                        <p:tgtEl>
                                          <p:spTgt spid="3">
                                            <p:txEl>
                                              <p:pRg st="14" end="14"/>
                                            </p:txEl>
                                          </p:spTgt>
                                        </p:tgtEl>
                                        <p:attrNameLst>
                                          <p:attrName>style.visibility</p:attrName>
                                        </p:attrNameLst>
                                      </p:cBhvr>
                                      <p:to>
                                        <p:strVal val="visible"/>
                                      </p:to>
                                    </p:set>
                                    <p:animEffect transition="in" filter="fade">
                                      <p:cBhvr>
                                        <p:cTn id="105" dur="2000"/>
                                        <p:tgtEl>
                                          <p:spTgt spid="3">
                                            <p:txEl>
                                              <p:pRg st="14" end="14"/>
                                            </p:txEl>
                                          </p:spTgt>
                                        </p:tgtEl>
                                      </p:cBhvr>
                                    </p:animEffect>
                                    <p:anim calcmode="lin" valueType="num">
                                      <p:cBhvr>
                                        <p:cTn id="106" dur="2000" fill="hold"/>
                                        <p:tgtEl>
                                          <p:spTgt spid="3">
                                            <p:txEl>
                                              <p:pRg st="14" end="14"/>
                                            </p:txEl>
                                          </p:spTgt>
                                        </p:tgtEl>
                                        <p:attrNameLst>
                                          <p:attrName>style.rotation</p:attrName>
                                        </p:attrNameLst>
                                      </p:cBhvr>
                                      <p:tavLst>
                                        <p:tav tm="0">
                                          <p:val>
                                            <p:fltVal val="720"/>
                                          </p:val>
                                        </p:tav>
                                        <p:tav tm="100000">
                                          <p:val>
                                            <p:fltVal val="0"/>
                                          </p:val>
                                        </p:tav>
                                      </p:tavLst>
                                    </p:anim>
                                    <p:anim calcmode="lin" valueType="num">
                                      <p:cBhvr>
                                        <p:cTn id="107" dur="2000" fill="hold"/>
                                        <p:tgtEl>
                                          <p:spTgt spid="3">
                                            <p:txEl>
                                              <p:pRg st="14" end="14"/>
                                            </p:txEl>
                                          </p:spTgt>
                                        </p:tgtEl>
                                        <p:attrNameLst>
                                          <p:attrName>ppt_h</p:attrName>
                                        </p:attrNameLst>
                                      </p:cBhvr>
                                      <p:tavLst>
                                        <p:tav tm="0">
                                          <p:val>
                                            <p:fltVal val="0"/>
                                          </p:val>
                                        </p:tav>
                                        <p:tav tm="100000">
                                          <p:val>
                                            <p:strVal val="#ppt_h"/>
                                          </p:val>
                                        </p:tav>
                                      </p:tavLst>
                                    </p:anim>
                                    <p:anim calcmode="lin" valueType="num">
                                      <p:cBhvr>
                                        <p:cTn id="108" dur="2000" fill="hold"/>
                                        <p:tgtEl>
                                          <p:spTgt spid="3">
                                            <p:txEl>
                                              <p:pRg st="14" end="14"/>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7158" y="0"/>
            <a:ext cx="8027890" cy="1857364"/>
          </a:xfrm>
        </p:spPr>
        <p:txBody>
          <a:bodyPr>
            <a:normAutofit fontScale="90000"/>
          </a:bodyPr>
          <a:lstStyle/>
          <a:p>
            <a:pPr algn="l"/>
            <a:r>
              <a:rPr lang="fr-FR" dirty="0" smtClean="0"/>
              <a:t> </a:t>
            </a:r>
            <a:br>
              <a:rPr lang="fr-FR" dirty="0" smtClean="0"/>
            </a:br>
            <a:r>
              <a:rPr lang="fr-FR" dirty="0" smtClean="0"/>
              <a:t/>
            </a:r>
            <a:br>
              <a:rPr lang="fr-FR" dirty="0" smtClean="0"/>
            </a:br>
            <a:r>
              <a:rPr lang="fr-FR" dirty="0" smtClean="0"/>
              <a:t/>
            </a:r>
            <a:br>
              <a:rPr lang="fr-FR" dirty="0" smtClean="0"/>
            </a:br>
            <a:r>
              <a:rPr lang="fr-FR" dirty="0" smtClean="0"/>
              <a:t/>
            </a:r>
            <a:br>
              <a:rPr lang="fr-FR" dirty="0" smtClean="0"/>
            </a:br>
            <a:r>
              <a:rPr lang="fr-FR" dirty="0" smtClean="0"/>
              <a:t/>
            </a:r>
            <a:br>
              <a:rPr lang="fr-FR" dirty="0" smtClean="0"/>
            </a:br>
            <a:r>
              <a:rPr lang="fr-FR" dirty="0" smtClean="0"/>
              <a:t/>
            </a:r>
            <a:br>
              <a:rPr lang="fr-FR" dirty="0" smtClean="0"/>
            </a:br>
            <a:r>
              <a:rPr lang="fr-FR" dirty="0" smtClean="0"/>
              <a:t/>
            </a:r>
            <a:br>
              <a:rPr lang="fr-FR" dirty="0" smtClean="0"/>
            </a:br>
            <a:r>
              <a:rPr lang="fr-FR" dirty="0" smtClean="0"/>
              <a:t/>
            </a:r>
            <a:br>
              <a:rPr lang="fr-FR" dirty="0" smtClean="0"/>
            </a:br>
            <a:r>
              <a:rPr lang="fr-FR" sz="3600" dirty="0" smtClean="0">
                <a:solidFill>
                  <a:schemeClr val="accent1">
                    <a:lumMod val="75000"/>
                  </a:schemeClr>
                </a:solidFill>
              </a:rPr>
              <a:t>2- le Modèle physique des données : (MPD) </a:t>
            </a:r>
            <a:br>
              <a:rPr lang="fr-FR" sz="3600" dirty="0" smtClean="0">
                <a:solidFill>
                  <a:schemeClr val="accent1">
                    <a:lumMod val="75000"/>
                  </a:schemeClr>
                </a:solidFill>
              </a:rPr>
            </a:br>
            <a:r>
              <a:rPr lang="fr-FR" sz="3600" dirty="0" smtClean="0">
                <a:solidFill>
                  <a:srgbClr val="FF0000"/>
                </a:solidFill>
              </a:rPr>
              <a:t>2-1- Définition : </a:t>
            </a:r>
            <a:r>
              <a:rPr lang="fr-FR" dirty="0" smtClean="0"/>
              <a:t/>
            </a:r>
            <a:br>
              <a:rPr lang="fr-FR" dirty="0" smtClean="0"/>
            </a:br>
            <a:endParaRPr lang="fr-FR" dirty="0"/>
          </a:p>
        </p:txBody>
      </p:sp>
      <p:sp>
        <p:nvSpPr>
          <p:cNvPr id="3" name="Sous-titre 2"/>
          <p:cNvSpPr>
            <a:spLocks noGrp="1"/>
          </p:cNvSpPr>
          <p:nvPr>
            <p:ph type="subTitle" idx="1"/>
          </p:nvPr>
        </p:nvSpPr>
        <p:spPr>
          <a:xfrm>
            <a:off x="571472" y="1214422"/>
            <a:ext cx="7854696" cy="5286412"/>
          </a:xfrm>
        </p:spPr>
        <p:txBody>
          <a:bodyPr>
            <a:normAutofit/>
          </a:bodyPr>
          <a:lstStyle/>
          <a:p>
            <a:pPr algn="l"/>
            <a:r>
              <a:rPr lang="fr-FR" dirty="0" smtClean="0"/>
              <a:t>        une fois le </a:t>
            </a:r>
            <a:r>
              <a:rPr lang="fr-FR" dirty="0" smtClean="0">
                <a:solidFill>
                  <a:srgbClr val="FF0000"/>
                </a:solidFill>
              </a:rPr>
              <a:t>MLD</a:t>
            </a:r>
            <a:r>
              <a:rPr lang="fr-FR" dirty="0" smtClean="0"/>
              <a:t> est construit  on passe à la dernière étape qui consiste à décrire les données telles quelles sont  stockées dans la machine.</a:t>
            </a:r>
          </a:p>
          <a:p>
            <a:pPr algn="l"/>
            <a:r>
              <a:rPr lang="fr-FR" dirty="0" smtClean="0"/>
              <a:t>         Les relations qui nous avons tiré seront représentées physiquement  par des fichiers dans les quelles les attributs sont des rubriques et aux quelle nous associons des fichiers indexés selon les clés.</a:t>
            </a:r>
          </a:p>
          <a:p>
            <a:pPr algn="l"/>
            <a:r>
              <a:rPr lang="fr-FR" dirty="0" smtClean="0"/>
              <a:t>         </a:t>
            </a:r>
          </a:p>
          <a:p>
            <a:r>
              <a:rPr lang="fr-FR" dirty="0" smtClean="0"/>
              <a:t>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10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5500"/>
                            </p:stCondLst>
                            <p:childTnLst>
                              <p:par>
                                <p:cTn id="13" presetID="8" presetClass="entr" presetSubtype="16" fill="hold" grpId="0" nodeType="afterEffect">
                                  <p:stCondLst>
                                    <p:cond delay="10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par>
                          <p:cTn id="16" fill="hold">
                            <p:stCondLst>
                              <p:cond delay="8500"/>
                            </p:stCondLst>
                            <p:childTnLst>
                              <p:par>
                                <p:cTn id="17" presetID="8" presetClass="entr" presetSubtype="16" fill="hold" grpId="0" nodeType="afterEffect">
                                  <p:stCondLst>
                                    <p:cond delay="10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2000"/>
                                        <p:tgtEl>
                                          <p:spTgt spid="3">
                                            <p:txEl>
                                              <p:pRg st="2" end="2"/>
                                            </p:txEl>
                                          </p:spTgt>
                                        </p:tgtEl>
                                      </p:cBhvr>
                                    </p:animEffect>
                                  </p:childTnLst>
                                </p:cTn>
                              </p:par>
                            </p:childTnLst>
                          </p:cTn>
                        </p:par>
                        <p:par>
                          <p:cTn id="20" fill="hold">
                            <p:stCondLst>
                              <p:cond delay="11500"/>
                            </p:stCondLst>
                            <p:childTnLst>
                              <p:par>
                                <p:cTn id="21" presetID="8" presetClass="entr" presetSubtype="16" fill="hold" grpId="0" nodeType="afterEffect">
                                  <p:stCondLst>
                                    <p:cond delay="100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diamond(in)">
                                      <p:cBhvr>
                                        <p:cTn id="23"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00034" y="285728"/>
            <a:ext cx="7851648" cy="628640"/>
          </a:xfrm>
        </p:spPr>
        <p:txBody>
          <a:bodyPr>
            <a:normAutofit/>
          </a:bodyPr>
          <a:lstStyle/>
          <a:p>
            <a:pPr algn="l"/>
            <a:r>
              <a:rPr lang="fr-FR" sz="4000" dirty="0" smtClean="0">
                <a:solidFill>
                  <a:schemeClr val="accent1">
                    <a:lumMod val="75000"/>
                  </a:schemeClr>
                </a:solidFill>
              </a:rPr>
              <a:t>présentation du modèle physique : </a:t>
            </a:r>
            <a:endParaRPr lang="fr-FR" sz="4000" dirty="0">
              <a:solidFill>
                <a:schemeClr val="accent1">
                  <a:lumMod val="75000"/>
                </a:schemeClr>
              </a:solidFill>
            </a:endParaRPr>
          </a:p>
        </p:txBody>
      </p:sp>
      <p:sp>
        <p:nvSpPr>
          <p:cNvPr id="3" name="Sous-titre 2"/>
          <p:cNvSpPr>
            <a:spLocks noGrp="1"/>
          </p:cNvSpPr>
          <p:nvPr>
            <p:ph type="subTitle" idx="1"/>
          </p:nvPr>
        </p:nvSpPr>
        <p:spPr>
          <a:xfrm>
            <a:off x="357158" y="928670"/>
            <a:ext cx="8429684" cy="5643602"/>
          </a:xfrm>
        </p:spPr>
        <p:txBody>
          <a:bodyPr/>
          <a:lstStyle/>
          <a:p>
            <a:endParaRPr lang="fr-FR" dirty="0"/>
          </a:p>
        </p:txBody>
      </p:sp>
      <p:graphicFrame>
        <p:nvGraphicFramePr>
          <p:cNvPr id="4" name="Tableau 3"/>
          <p:cNvGraphicFramePr>
            <a:graphicFrameLocks noGrp="1"/>
          </p:cNvGraphicFramePr>
          <p:nvPr/>
        </p:nvGraphicFramePr>
        <p:xfrm>
          <a:off x="1500166" y="1142984"/>
          <a:ext cx="5279555" cy="5012799"/>
        </p:xfrm>
        <a:graphic>
          <a:graphicData uri="http://schemas.openxmlformats.org/drawingml/2006/table">
            <a:tbl>
              <a:tblPr firstRow="1" bandRow="1">
                <a:tableStyleId>{E8B1032C-EA38-4F05-BA0D-38AFFFC7BED3}</a:tableStyleId>
              </a:tblPr>
              <a:tblGrid>
                <a:gridCol w="3175673"/>
                <a:gridCol w="2103882"/>
              </a:tblGrid>
              <a:tr h="739383">
                <a:tc>
                  <a:txBody>
                    <a:bodyPr/>
                    <a:lstStyle/>
                    <a:p>
                      <a:pPr algn="ctr">
                        <a:lnSpc>
                          <a:spcPct val="100000"/>
                        </a:lnSpc>
                      </a:pPr>
                      <a:r>
                        <a:rPr kumimoji="0" lang="fr-FR" sz="2400" kern="1200" dirty="0" smtClean="0">
                          <a:effectLst>
                            <a:outerShdw blurRad="38100" dist="38100" dir="2700000" algn="tl">
                              <a:srgbClr val="000000">
                                <a:alpha val="43137"/>
                              </a:srgbClr>
                            </a:outerShdw>
                          </a:effectLst>
                        </a:rPr>
                        <a:t>Nom de fichier </a:t>
                      </a:r>
                      <a:endParaRPr lang="fr-FR" sz="2400" dirty="0" smtClean="0">
                        <a:effectLst>
                          <a:outerShdw blurRad="38100" dist="38100" dir="2700000" algn="tl">
                            <a:srgbClr val="000000">
                              <a:alpha val="43137"/>
                            </a:srgbClr>
                          </a:outerShdw>
                        </a:effectLst>
                      </a:endParaRPr>
                    </a:p>
                    <a:p>
                      <a:pPr algn="ctr">
                        <a:lnSpc>
                          <a:spcPct val="100000"/>
                        </a:lnSpc>
                      </a:pPr>
                      <a:endParaRPr lang="fr-FR" sz="2400" dirty="0">
                        <a:solidFill>
                          <a:schemeClr val="tx1"/>
                        </a:solidFill>
                        <a:effectLst>
                          <a:outerShdw blurRad="38100" dist="38100" dir="2700000" algn="tl">
                            <a:srgbClr val="000000">
                              <a:alpha val="43137"/>
                            </a:srgbClr>
                          </a:outerShdw>
                        </a:effectLst>
                      </a:endParaRPr>
                    </a:p>
                  </a:txBody>
                  <a:tcPr>
                    <a:cell3D prstMaterial="dkEdge">
                      <a:bevel/>
                      <a:lightRig rig="flood" dir="t"/>
                    </a:cell3D>
                    <a:solidFill>
                      <a:schemeClr val="bg1">
                        <a:lumMod val="85000"/>
                      </a:schemeClr>
                    </a:solidFill>
                  </a:tcPr>
                </a:tc>
                <a:tc>
                  <a:txBody>
                    <a:bodyPr/>
                    <a:lstStyle/>
                    <a:p>
                      <a:pPr algn="ctr">
                        <a:lnSpc>
                          <a:spcPct val="100000"/>
                        </a:lnSpc>
                      </a:pPr>
                      <a:r>
                        <a:rPr kumimoji="0" lang="fr-FR" sz="2400" kern="1200" dirty="0" smtClean="0">
                          <a:effectLst>
                            <a:outerShdw blurRad="38100" dist="38100" dir="2700000" algn="tl">
                              <a:srgbClr val="000000">
                                <a:alpha val="43137"/>
                              </a:srgbClr>
                            </a:outerShdw>
                          </a:effectLst>
                        </a:rPr>
                        <a:t>Index</a:t>
                      </a:r>
                      <a:endParaRPr lang="fr-FR" sz="2400" dirty="0">
                        <a:solidFill>
                          <a:schemeClr val="tx1"/>
                        </a:solidFill>
                        <a:effectLst>
                          <a:outerShdw blurRad="38100" dist="38100" dir="2700000" algn="tl">
                            <a:srgbClr val="000000">
                              <a:alpha val="43137"/>
                            </a:srgbClr>
                          </a:outerShdw>
                        </a:effectLst>
                      </a:endParaRPr>
                    </a:p>
                  </a:txBody>
                  <a:tcPr>
                    <a:cell3D prstMaterial="dkEdge">
                      <a:bevel/>
                      <a:lightRig rig="flood" dir="t"/>
                    </a:cell3D>
                    <a:solidFill>
                      <a:schemeClr val="bg1">
                        <a:lumMod val="85000"/>
                      </a:schemeClr>
                    </a:solidFill>
                  </a:tcPr>
                </a:tc>
              </a:tr>
              <a:tr h="4189839">
                <a:tc>
                  <a:txBody>
                    <a:bodyPr/>
                    <a:lstStyle/>
                    <a:p>
                      <a:endParaRPr lang="fr-FR" sz="2000" b="1" dirty="0" smtClean="0"/>
                    </a:p>
                    <a:p>
                      <a:r>
                        <a:rPr kumimoji="0" lang="fr-FR" sz="2000" b="1" kern="1200" dirty="0" smtClean="0"/>
                        <a:t>*Période d’activité </a:t>
                      </a:r>
                      <a:endParaRPr lang="fr-FR" sz="2000" b="1" dirty="0" smtClean="0"/>
                    </a:p>
                    <a:p>
                      <a:r>
                        <a:rPr kumimoji="0" lang="fr-FR" sz="2000" b="1" kern="1200" dirty="0" smtClean="0"/>
                        <a:t>*décède </a:t>
                      </a:r>
                      <a:endParaRPr lang="fr-FR" sz="2000" b="1" dirty="0" smtClean="0"/>
                    </a:p>
                    <a:p>
                      <a:r>
                        <a:rPr kumimoji="0" lang="fr-FR" sz="2000" b="1" kern="1200" dirty="0" smtClean="0"/>
                        <a:t>* pension </a:t>
                      </a:r>
                      <a:endParaRPr lang="fr-FR" sz="2000" b="1" dirty="0" smtClean="0"/>
                    </a:p>
                    <a:p>
                      <a:r>
                        <a:rPr kumimoji="0" lang="fr-FR" sz="2000" b="1" kern="1200" dirty="0" smtClean="0"/>
                        <a:t> *suspension </a:t>
                      </a:r>
                      <a:endParaRPr lang="fr-FR" sz="2000" b="1" dirty="0" smtClean="0"/>
                    </a:p>
                    <a:p>
                      <a:r>
                        <a:rPr kumimoji="0" lang="fr-FR" sz="2000" b="1" kern="1200" dirty="0" smtClean="0"/>
                        <a:t>*reprise </a:t>
                      </a:r>
                      <a:endParaRPr lang="fr-FR" sz="2000" b="1" dirty="0" smtClean="0"/>
                    </a:p>
                    <a:p>
                      <a:r>
                        <a:rPr kumimoji="0" lang="fr-FR" sz="2000" b="1" kern="1200" dirty="0" smtClean="0"/>
                        <a:t>*Ayant  droit </a:t>
                      </a:r>
                      <a:endParaRPr lang="fr-FR" sz="2000" b="1" dirty="0" smtClean="0"/>
                    </a:p>
                    <a:p>
                      <a:r>
                        <a:rPr kumimoji="0" lang="fr-FR" sz="2000" b="1" kern="1200" dirty="0" smtClean="0"/>
                        <a:t> *</a:t>
                      </a:r>
                      <a:r>
                        <a:rPr kumimoji="0" lang="fr-FR" sz="2000" b="1" kern="1200" dirty="0" err="1" smtClean="0"/>
                        <a:t>titure</a:t>
                      </a:r>
                      <a:r>
                        <a:rPr kumimoji="0" lang="fr-FR" sz="2000" b="1" kern="1200" dirty="0" smtClean="0"/>
                        <a:t> </a:t>
                      </a:r>
                      <a:endParaRPr lang="fr-FR" sz="2000" b="1" dirty="0" smtClean="0"/>
                    </a:p>
                    <a:p>
                      <a:r>
                        <a:rPr kumimoji="0" lang="fr-FR" sz="2000" b="1" kern="1200" dirty="0" smtClean="0"/>
                        <a:t>*wilaya </a:t>
                      </a:r>
                      <a:endParaRPr lang="fr-FR" sz="2000" b="1" dirty="0" smtClean="0"/>
                    </a:p>
                    <a:p>
                      <a:r>
                        <a:rPr kumimoji="0" lang="fr-FR" sz="2000" b="1" kern="1200" dirty="0" smtClean="0"/>
                        <a:t>*commune </a:t>
                      </a:r>
                      <a:endParaRPr lang="fr-FR" sz="2000" b="1" dirty="0" smtClean="0"/>
                    </a:p>
                    <a:p>
                      <a:r>
                        <a:rPr kumimoji="0" lang="fr-FR" sz="2000" b="1" kern="1200" dirty="0" smtClean="0"/>
                        <a:t>*possède 1</a:t>
                      </a:r>
                      <a:endParaRPr lang="fr-FR" sz="2000" b="1" dirty="0" smtClean="0"/>
                    </a:p>
                    <a:p>
                      <a:r>
                        <a:rPr kumimoji="0" lang="fr-FR" sz="2000" b="1" kern="1200" dirty="0" smtClean="0"/>
                        <a:t>*possède 2 </a:t>
                      </a:r>
                      <a:endParaRPr lang="fr-FR" sz="2000" b="1" dirty="0" smtClean="0"/>
                    </a:p>
                    <a:p>
                      <a:endParaRPr lang="fr-FR" sz="2000" b="1" dirty="0" smtClean="0"/>
                    </a:p>
                  </a:txBody>
                  <a:tcPr>
                    <a:cell3D prstMaterial="dkEdge">
                      <a:bevel/>
                      <a:lightRig rig="flood" dir="t"/>
                    </a:cell3D>
                    <a:solidFill>
                      <a:schemeClr val="bg1">
                        <a:lumMod val="85000"/>
                      </a:schemeClr>
                    </a:solidFill>
                  </a:tcPr>
                </a:tc>
                <a:tc>
                  <a:txBody>
                    <a:bodyPr/>
                    <a:lstStyle/>
                    <a:p>
                      <a:endParaRPr kumimoji="0" lang="fr-FR" sz="2000" b="1" kern="1200" dirty="0" smtClean="0"/>
                    </a:p>
                    <a:p>
                      <a:r>
                        <a:rPr kumimoji="0" lang="fr-FR" sz="2000" b="1" kern="1200" dirty="0" smtClean="0"/>
                        <a:t>*N°Période </a:t>
                      </a:r>
                    </a:p>
                    <a:p>
                      <a:r>
                        <a:rPr kumimoji="0" lang="fr-FR" sz="2000" b="1" kern="1200" dirty="0" smtClean="0"/>
                        <a:t>*N°dossier –</a:t>
                      </a:r>
                      <a:r>
                        <a:rPr kumimoji="0" lang="fr-FR" sz="2000" b="1" kern="1200" dirty="0" err="1" smtClean="0"/>
                        <a:t>déc</a:t>
                      </a:r>
                      <a:endParaRPr kumimoji="0" lang="fr-FR" sz="2000" b="1" kern="1200" dirty="0" smtClean="0"/>
                    </a:p>
                    <a:p>
                      <a:r>
                        <a:rPr kumimoji="0" lang="fr-FR" sz="2000" b="1" kern="1200" dirty="0" smtClean="0"/>
                        <a:t> *N°pension </a:t>
                      </a:r>
                    </a:p>
                    <a:p>
                      <a:r>
                        <a:rPr kumimoji="0" lang="fr-FR" sz="2000" b="1" kern="1200" dirty="0" smtClean="0"/>
                        <a:t>*N° </a:t>
                      </a:r>
                      <a:r>
                        <a:rPr kumimoji="0" lang="fr-FR" sz="2000" b="1" kern="1200" dirty="0" err="1" smtClean="0"/>
                        <a:t>susp</a:t>
                      </a:r>
                      <a:r>
                        <a:rPr kumimoji="0" lang="fr-FR" sz="2000" b="1" kern="1200" dirty="0" smtClean="0"/>
                        <a:t> </a:t>
                      </a:r>
                    </a:p>
                    <a:p>
                      <a:r>
                        <a:rPr kumimoji="0" lang="fr-FR" sz="2000" b="1" kern="1200" dirty="0" smtClean="0"/>
                        <a:t>*N° reprise </a:t>
                      </a:r>
                    </a:p>
                    <a:p>
                      <a:r>
                        <a:rPr kumimoji="0" lang="fr-FR" sz="2000" b="1" kern="1200" dirty="0" smtClean="0"/>
                        <a:t>*N°dossier </a:t>
                      </a:r>
                    </a:p>
                    <a:p>
                      <a:r>
                        <a:rPr kumimoji="0" lang="fr-FR" sz="2000" b="1" kern="1200" dirty="0" smtClean="0"/>
                        <a:t>*N°  </a:t>
                      </a:r>
                      <a:r>
                        <a:rPr kumimoji="0" lang="fr-FR" sz="2000" b="1" kern="1200" dirty="0" err="1" smtClean="0"/>
                        <a:t>titure</a:t>
                      </a:r>
                      <a:r>
                        <a:rPr kumimoji="0" lang="fr-FR" sz="2000" b="1" kern="1200" dirty="0" smtClean="0"/>
                        <a:t> </a:t>
                      </a:r>
                    </a:p>
                    <a:p>
                      <a:r>
                        <a:rPr kumimoji="0" lang="fr-FR" sz="2000" b="1" kern="1200" dirty="0" smtClean="0"/>
                        <a:t>*N°wilaya </a:t>
                      </a:r>
                    </a:p>
                    <a:p>
                      <a:r>
                        <a:rPr kumimoji="0" lang="fr-FR" sz="2000" b="1" kern="1200" dirty="0" smtClean="0"/>
                        <a:t>*N°commune </a:t>
                      </a:r>
                    </a:p>
                    <a:p>
                      <a:r>
                        <a:rPr kumimoji="0" lang="fr-FR" sz="2000" b="1" kern="1200" dirty="0" smtClean="0"/>
                        <a:t>*N° possède 1 </a:t>
                      </a:r>
                    </a:p>
                    <a:p>
                      <a:r>
                        <a:rPr kumimoji="0" lang="fr-FR" sz="2000" b="1" kern="1200" dirty="0" smtClean="0"/>
                        <a:t>*N° possède 2 </a:t>
                      </a:r>
                      <a:endParaRPr lang="fr-FR" sz="2000" b="1" dirty="0"/>
                    </a:p>
                  </a:txBody>
                  <a:tcPr>
                    <a:cell3D prstMaterial="dkEdge">
                      <a:bevel/>
                      <a:lightRig rig="flood" dir="t"/>
                    </a:cell3D>
                    <a:solidFill>
                      <a:schemeClr val="bg1">
                        <a:lumMod val="85000"/>
                      </a:schemeClr>
                    </a:solidFill>
                  </a:tcPr>
                </a:tc>
              </a:tr>
            </a:tbl>
          </a:graphicData>
        </a:graphic>
      </p:graphicFrame>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150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33400" y="642918"/>
            <a:ext cx="7851648" cy="1357322"/>
          </a:xfrm>
        </p:spPr>
        <p:txBody>
          <a:bodyPr>
            <a:normAutofit fontScale="90000"/>
          </a:bodyPr>
          <a:lstStyle/>
          <a:p>
            <a:pPr lvl="0" algn="l"/>
            <a:r>
              <a:rPr lang="fr-FR" dirty="0" smtClean="0">
                <a:solidFill>
                  <a:schemeClr val="accent1">
                    <a:lumMod val="75000"/>
                  </a:schemeClr>
                </a:solidFill>
              </a:rPr>
              <a:t>Conclusion : </a:t>
            </a:r>
            <a:r>
              <a:rPr lang="fr-FR" dirty="0" smtClean="0"/>
              <a:t/>
            </a:r>
            <a:br>
              <a:rPr lang="fr-FR" dirty="0" smtClean="0"/>
            </a:br>
            <a:endParaRPr lang="fr-FR" dirty="0"/>
          </a:p>
        </p:txBody>
      </p:sp>
      <p:sp>
        <p:nvSpPr>
          <p:cNvPr id="3" name="Sous-titre 2"/>
          <p:cNvSpPr>
            <a:spLocks noGrp="1"/>
          </p:cNvSpPr>
          <p:nvPr>
            <p:ph type="subTitle" idx="1"/>
          </p:nvPr>
        </p:nvSpPr>
        <p:spPr>
          <a:xfrm>
            <a:off x="533400" y="1428736"/>
            <a:ext cx="7854696" cy="4714908"/>
          </a:xfrm>
        </p:spPr>
        <p:txBody>
          <a:bodyPr/>
          <a:lstStyle/>
          <a:p>
            <a:pPr algn="l"/>
            <a:r>
              <a:rPr lang="fr-FR" sz="3200" b="1" dirty="0" smtClean="0"/>
              <a:t>        Après l’étude logique et physique qui a pour le but de traduire les choix techniques et la prise en compte de leur </a:t>
            </a:r>
            <a:r>
              <a:rPr lang="fr-FR" sz="3200" b="1" dirty="0" err="1" smtClean="0"/>
              <a:t>spécifité</a:t>
            </a:r>
            <a:r>
              <a:rPr lang="fr-FR" sz="3200" b="1" dirty="0" smtClean="0"/>
              <a:t> .</a:t>
            </a:r>
          </a:p>
          <a:p>
            <a:pPr algn="l"/>
            <a:r>
              <a:rPr lang="fr-FR" sz="3200" b="1" dirty="0" smtClean="0"/>
              <a:t>        On définie la structure des fichiers et l’implémentation physique de données qui nous aide à la réalisation du logiciel. </a:t>
            </a:r>
            <a:endParaRPr lang="fr-FR" sz="3200"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heckerboard(across)">
                                      <p:cBhvr>
                                        <p:cTn id="10" dur="2000"/>
                                        <p:tgtEl>
                                          <p:spTgt spid="3">
                                            <p:txEl>
                                              <p:pRg st="0" end="0"/>
                                            </p:txEl>
                                          </p:spTgt>
                                        </p:tgtEl>
                                      </p:cBhvr>
                                    </p:animEffect>
                                  </p:childTnLst>
                                </p:cTn>
                              </p:par>
                              <p:par>
                                <p:cTn id="11" presetID="5" presetClass="entr" presetSubtype="10" fill="hold" grpId="0" nodeType="withEffect">
                                  <p:stCondLst>
                                    <p:cond delay="50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heckerboard(across)">
                                      <p:cBhvr>
                                        <p:cTn id="13"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0"/>
            <a:ext cx="9144000" cy="6858000"/>
          </a:xfrm>
          <a:prstGeom prst="bevel">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p>
        </p:txBody>
      </p:sp>
      <p:sp>
        <p:nvSpPr>
          <p:cNvPr id="8" name="Titre 3"/>
          <p:cNvSpPr txBox="1">
            <a:spLocks/>
          </p:cNvSpPr>
          <p:nvPr/>
        </p:nvSpPr>
        <p:spPr>
          <a:xfrm>
            <a:off x="714348" y="0"/>
            <a:ext cx="7851648" cy="707886"/>
          </a:xfrm>
          <a:prstGeom prst="rect">
            <a:avLst/>
          </a:prstGeom>
          <a:noFill/>
          <a:ln>
            <a:noFill/>
          </a:ln>
        </p:spPr>
        <p:txBody>
          <a:bodyPr vert="horz" wrap="square" lIns="91440" tIns="45720" rIns="91440" bIns="45720" anchor="b">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4000" b="1" i="0" u="none" strike="noStrike" kern="1200" cap="none" spc="0" normalizeH="0" baseline="0" noProof="0" dirty="0" smtClean="0">
                <a:ln w="11430"/>
                <a:solidFill>
                  <a:schemeClr val="tx2"/>
                </a:solidFill>
                <a:effectLst>
                  <a:outerShdw blurRad="50800" dist="39000" dir="5460000" algn="tl">
                    <a:srgbClr val="000000">
                      <a:alpha val="38000"/>
                    </a:srgbClr>
                  </a:outerShdw>
                </a:effectLst>
                <a:uLnTx/>
                <a:uFillTx/>
                <a:latin typeface="+mj-lt"/>
                <a:ea typeface="+mj-ea"/>
                <a:cs typeface="+mj-cs"/>
              </a:rPr>
              <a:t>Chapitre N° 04</a:t>
            </a:r>
            <a:endParaRPr kumimoji="0" lang="fr-FR" sz="4000" b="1" i="0" u="none" strike="noStrike" kern="1200" cap="none" spc="0" normalizeH="0" baseline="0" noProof="0" dirty="0">
              <a:ln w="11430"/>
              <a:solidFill>
                <a:schemeClr val="tx2"/>
              </a:solidFill>
              <a:effectLst>
                <a:outerShdw blurRad="50800" dist="39000" dir="5460000" algn="tl">
                  <a:srgbClr val="000000">
                    <a:alpha val="38000"/>
                  </a:srgbClr>
                </a:outerShdw>
              </a:effectLst>
              <a:uLnTx/>
              <a:uFillTx/>
              <a:latin typeface="+mj-lt"/>
              <a:ea typeface="+mj-ea"/>
              <a:cs typeface="+mj-cs"/>
            </a:endParaRPr>
          </a:p>
        </p:txBody>
      </p:sp>
      <p:sp>
        <p:nvSpPr>
          <p:cNvPr id="11" name="Sous-titre 4"/>
          <p:cNvSpPr txBox="1">
            <a:spLocks/>
          </p:cNvSpPr>
          <p:nvPr/>
        </p:nvSpPr>
        <p:spPr>
          <a:xfrm>
            <a:off x="642910" y="785794"/>
            <a:ext cx="7854696" cy="1766637"/>
          </a:xfrm>
          <a:prstGeom prst="rect">
            <a:avLst/>
          </a:prstGeom>
          <a:noFill/>
        </p:spPr>
        <p:txBody>
          <a:bodyPr vert="horz" wrap="square" lIns="91440" tIns="45720" rIns="91440" bIns="45720">
            <a:spAutoFit/>
          </a:bodyPr>
          <a:lstStyle/>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Mise en œuvre </a:t>
            </a:r>
          </a:p>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Du </a:t>
            </a:r>
          </a:p>
          <a:p>
            <a:pPr marL="0" marR="45720" lvl="0" indent="0" algn="ctr"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fr-FR" sz="3200" b="1" i="0" u="none" strike="noStrike" kern="1200" cap="none" spc="0" normalizeH="0" baseline="0" noProof="0" dirty="0" smtClean="0">
                <a:ln w="900" cmpd="sng">
                  <a:solidFill>
                    <a:schemeClr val="accent1">
                      <a:alpha val="55000"/>
                    </a:schemeClr>
                  </a:solidFill>
                  <a:prstDash val="solid"/>
                </a:ln>
                <a:solidFill>
                  <a:schemeClr val="tx2"/>
                </a:solidFill>
                <a:effectLst>
                  <a:innerShdw blurRad="101600" dist="76200" dir="5400000">
                    <a:schemeClr val="accent1">
                      <a:satMod val="190000"/>
                      <a:tint val="100000"/>
                      <a:alpha val="74000"/>
                    </a:schemeClr>
                  </a:innerShdw>
                </a:effectLst>
                <a:uLnTx/>
                <a:uFillTx/>
                <a:latin typeface="+mn-lt"/>
                <a:ea typeface="+mn-ea"/>
                <a:cs typeface="+mn-cs"/>
              </a:rPr>
              <a:t>Logiciel </a:t>
            </a:r>
          </a:p>
        </p:txBody>
      </p:sp>
      <p:sp>
        <p:nvSpPr>
          <p:cNvPr id="51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5121" name="WordArt 1"/>
          <p:cNvSpPr>
            <a:spLocks noChangeArrowheads="1" noChangeShapeType="1" noTextEdit="1"/>
          </p:cNvSpPr>
          <p:nvPr/>
        </p:nvSpPr>
        <p:spPr bwMode="auto">
          <a:xfrm>
            <a:off x="1500166" y="2714620"/>
            <a:ext cx="1571636" cy="928694"/>
          </a:xfrm>
          <a:prstGeom prst="rect">
            <a:avLst/>
          </a:prstGeom>
        </p:spPr>
        <p:txBody>
          <a:bodyPr wrap="none" fromWordArt="1">
            <a:prstTxWarp prst="textPlain">
              <a:avLst>
                <a:gd name="adj" fmla="val 50000"/>
              </a:avLst>
            </a:prstTxWarp>
          </a:bodyPr>
          <a:lstStyle/>
          <a:p>
            <a:pPr algn="ctr" rtl="0"/>
            <a:r>
              <a:rPr lang="fr-FR" sz="2000" u="sng" kern="10" spc="0" dirty="0" smtClean="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rPr>
              <a:t>Objectif </a:t>
            </a:r>
            <a:r>
              <a:rPr lang="fr-FR" sz="2000" kern="10" spc="0" dirty="0" smtClean="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rPr>
              <a:t>:</a:t>
            </a:r>
            <a:endParaRPr lang="fr-FR" sz="2000" kern="10" spc="0" dirty="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endParaRPr>
          </a:p>
        </p:txBody>
      </p:sp>
      <p:sp>
        <p:nvSpPr>
          <p:cNvPr id="5123" name="Rectangle 3"/>
          <p:cNvSpPr>
            <a:spLocks noChangeArrowheads="1"/>
          </p:cNvSpPr>
          <p:nvPr/>
        </p:nvSpPr>
        <p:spPr bwMode="auto">
          <a:xfrm>
            <a:off x="785786" y="3714752"/>
            <a:ext cx="7572428"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fr-FR" sz="3600" b="0" i="0" u="none" strike="noStrike" cap="none" normalizeH="0" baseline="0" dirty="0" smtClean="0">
                <a:ln>
                  <a:noFill/>
                </a:ln>
                <a:solidFill>
                  <a:srgbClr val="FF0000"/>
                </a:solidFill>
                <a:effectLst/>
                <a:latin typeface="Arial" pitchFamily="34" charset="0"/>
                <a:ea typeface="Calibri" pitchFamily="34" charset="0"/>
                <a:cs typeface="Arial" pitchFamily="34" charset="0"/>
              </a:rPr>
              <a:t>  </a:t>
            </a:r>
            <a:r>
              <a:rPr kumimoji="0" lang="fr-FR" sz="36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La conception et les outils de d</a:t>
            </a:r>
            <a:r>
              <a:rPr kumimoji="0" lang="fr-FR" sz="36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36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veloppement de notre application et d</a:t>
            </a:r>
            <a:r>
              <a:rPr kumimoji="0" lang="fr-FR" sz="36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36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monstration de l</a:t>
            </a:r>
            <a:r>
              <a:rPr kumimoji="0" lang="fr-FR" sz="3600"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fr-FR" sz="36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exploitation de notre application. </a:t>
            </a:r>
            <a:endParaRPr kumimoji="0" lang="fr-FR"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2000"/>
                                        <p:tgtEl>
                                          <p:spTgt spid="8"/>
                                        </p:tgtEl>
                                      </p:cBhvr>
                                    </p:animEffect>
                                  </p:childTnLst>
                                </p:cTn>
                              </p:par>
                              <p:par>
                                <p:cTn id="8" presetID="35"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2000"/>
                                        <p:tgtEl>
                                          <p:spTgt spid="11"/>
                                        </p:tgtEl>
                                      </p:cBhvr>
                                    </p:animEffect>
                                    <p:anim calcmode="lin" valueType="num">
                                      <p:cBhvr>
                                        <p:cTn id="11" dur="2000" fill="hold"/>
                                        <p:tgtEl>
                                          <p:spTgt spid="11"/>
                                        </p:tgtEl>
                                        <p:attrNameLst>
                                          <p:attrName>style.rotation</p:attrName>
                                        </p:attrNameLst>
                                      </p:cBhvr>
                                      <p:tavLst>
                                        <p:tav tm="0">
                                          <p:val>
                                            <p:fltVal val="720"/>
                                          </p:val>
                                        </p:tav>
                                        <p:tav tm="100000">
                                          <p:val>
                                            <p:fltVal val="0"/>
                                          </p:val>
                                        </p:tav>
                                      </p:tavLst>
                                    </p:anim>
                                    <p:anim calcmode="lin" valueType="num">
                                      <p:cBhvr>
                                        <p:cTn id="12" dur="2000" fill="hold"/>
                                        <p:tgtEl>
                                          <p:spTgt spid="11"/>
                                        </p:tgtEl>
                                        <p:attrNameLst>
                                          <p:attrName>ppt_h</p:attrName>
                                        </p:attrNameLst>
                                      </p:cBhvr>
                                      <p:tavLst>
                                        <p:tav tm="0">
                                          <p:val>
                                            <p:fltVal val="0"/>
                                          </p:val>
                                        </p:tav>
                                        <p:tav tm="100000">
                                          <p:val>
                                            <p:strVal val="#ppt_h"/>
                                          </p:val>
                                        </p:tav>
                                      </p:tavLst>
                                    </p:anim>
                                    <p:anim calcmode="lin" valueType="num">
                                      <p:cBhvr>
                                        <p:cTn id="13" dur="2000" fill="hold"/>
                                        <p:tgtEl>
                                          <p:spTgt spid="11"/>
                                        </p:tgtEl>
                                        <p:attrNameLst>
                                          <p:attrName>ppt_w</p:attrName>
                                        </p:attrNameLst>
                                      </p:cBhvr>
                                      <p:tavLst>
                                        <p:tav tm="0">
                                          <p:val>
                                            <p:fltVal val="0"/>
                                          </p:val>
                                        </p:tav>
                                        <p:tav tm="100000">
                                          <p:val>
                                            <p:strVal val="#ppt_w"/>
                                          </p:val>
                                        </p:tav>
                                      </p:tavLst>
                                    </p:anim>
                                  </p:childTnLst>
                                </p:cTn>
                              </p:par>
                              <p:par>
                                <p:cTn id="14" presetID="5" presetClass="entr" presetSubtype="10" fill="hold" grpId="0" nodeType="withEffect">
                                  <p:stCondLst>
                                    <p:cond delay="2000"/>
                                  </p:stCondLst>
                                  <p:childTnLst>
                                    <p:set>
                                      <p:cBhvr>
                                        <p:cTn id="15" dur="1" fill="hold">
                                          <p:stCondLst>
                                            <p:cond delay="0"/>
                                          </p:stCondLst>
                                        </p:cTn>
                                        <p:tgtEl>
                                          <p:spTgt spid="5121"/>
                                        </p:tgtEl>
                                        <p:attrNameLst>
                                          <p:attrName>style.visibility</p:attrName>
                                        </p:attrNameLst>
                                      </p:cBhvr>
                                      <p:to>
                                        <p:strVal val="visible"/>
                                      </p:to>
                                    </p:set>
                                    <p:animEffect transition="in" filter="checkerboard(across)">
                                      <p:cBhvr>
                                        <p:cTn id="16" dur="2000"/>
                                        <p:tgtEl>
                                          <p:spTgt spid="5121"/>
                                        </p:tgtEl>
                                      </p:cBhvr>
                                    </p:animEffect>
                                  </p:childTnLst>
                                </p:cTn>
                              </p:par>
                              <p:par>
                                <p:cTn id="17" presetID="5" presetClass="entr" presetSubtype="10" fill="hold" grpId="0" nodeType="withEffect">
                                  <p:stCondLst>
                                    <p:cond delay="2000"/>
                                  </p:stCondLst>
                                  <p:childTnLst>
                                    <p:set>
                                      <p:cBhvr>
                                        <p:cTn id="18" dur="1" fill="hold">
                                          <p:stCondLst>
                                            <p:cond delay="0"/>
                                          </p:stCondLst>
                                        </p:cTn>
                                        <p:tgtEl>
                                          <p:spTgt spid="5123"/>
                                        </p:tgtEl>
                                        <p:attrNameLst>
                                          <p:attrName>style.visibility</p:attrName>
                                        </p:attrNameLst>
                                      </p:cBhvr>
                                      <p:to>
                                        <p:strVal val="visible"/>
                                      </p:to>
                                    </p:set>
                                    <p:animEffect transition="in" filter="checkerboard(across)">
                                      <p:cBhvr>
                                        <p:cTn id="19"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5121" grpId="0"/>
      <p:bldP spid="51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533400" y="214290"/>
            <a:ext cx="7854696" cy="6429420"/>
          </a:xfrm>
        </p:spPr>
        <p:txBody>
          <a:bodyPr>
            <a:normAutofit fontScale="85000" lnSpcReduction="20000"/>
          </a:bodyPr>
          <a:lstStyle/>
          <a:p>
            <a:pPr algn="l"/>
            <a:r>
              <a:rPr lang="fr-FR" sz="2800" dirty="0" smtClean="0">
                <a:latin typeface="Times New Roman" pitchFamily="18" charset="0"/>
                <a:cs typeface="Times New Roman" pitchFamily="18" charset="0"/>
              </a:rPr>
              <a:t>5-le modèle conceptuelle de traitement</a:t>
            </a:r>
          </a:p>
          <a:p>
            <a:pPr algn="l"/>
            <a:r>
              <a:rPr lang="fr-FR" sz="2800" dirty="0" smtClean="0">
                <a:latin typeface="Times New Roman" pitchFamily="18" charset="0"/>
                <a:cs typeface="Times New Roman" pitchFamily="18" charset="0"/>
              </a:rPr>
              <a:t>6-Représentation graphique du MCT : </a:t>
            </a:r>
          </a:p>
          <a:p>
            <a:pPr algn="l"/>
            <a:r>
              <a:rPr lang="fr-FR" dirty="0" smtClean="0">
                <a:latin typeface="Times New Roman" pitchFamily="18" charset="0"/>
                <a:cs typeface="Times New Roman" pitchFamily="18" charset="0"/>
              </a:rPr>
              <a:t>Conclusion</a:t>
            </a:r>
          </a:p>
          <a:p>
            <a:pPr lvl="0" algn="l">
              <a:defRPr/>
            </a:pPr>
            <a:r>
              <a:rPr lang="fr-FR" sz="2800" b="1" u="sng" dirty="0" smtClean="0">
                <a:ln w="11430"/>
                <a:effectLst>
                  <a:outerShdw blurRad="50800" dist="39000" dir="5460000" algn="tl">
                    <a:srgbClr val="000000">
                      <a:alpha val="38000"/>
                    </a:srgbClr>
                  </a:outerShdw>
                </a:effectLst>
                <a:latin typeface="Times New Roman" pitchFamily="18" charset="0"/>
                <a:cs typeface="Times New Roman" pitchFamily="18" charset="0"/>
              </a:rPr>
              <a:t>Chapitre N° 03  </a:t>
            </a:r>
            <a:r>
              <a:rPr lang="fr-FR" sz="2800" b="1" dirty="0" smtClean="0">
                <a:ln w="900" cmpd="sng">
                  <a:solidFill>
                    <a:schemeClr val="accent1">
                      <a:alpha val="55000"/>
                    </a:schemeClr>
                  </a:solidFill>
                  <a:prstDash val="solid"/>
                </a:ln>
                <a:effectLst>
                  <a:innerShdw blurRad="101600" dist="76200" dir="5400000">
                    <a:schemeClr val="accent1">
                      <a:satMod val="190000"/>
                      <a:tint val="100000"/>
                      <a:alpha val="74000"/>
                    </a:schemeClr>
                  </a:innerShdw>
                </a:effectLst>
                <a:latin typeface="Times New Roman" pitchFamily="18" charset="0"/>
                <a:cs typeface="Times New Roman" pitchFamily="18" charset="0"/>
              </a:rPr>
              <a:t>Étude logique Et physique </a:t>
            </a:r>
          </a:p>
          <a:p>
            <a:pPr lvl="0" algn="l">
              <a:defRPr/>
            </a:pPr>
            <a:r>
              <a:rPr lang="fr-FR" sz="2800" dirty="0" smtClean="0">
                <a:latin typeface="Times New Roman" pitchFamily="18" charset="0"/>
                <a:cs typeface="Times New Roman" pitchFamily="18" charset="0"/>
              </a:rPr>
              <a:t>Introduction </a:t>
            </a:r>
          </a:p>
          <a:p>
            <a:pPr lvl="0" algn="l">
              <a:defRPr/>
            </a:pPr>
            <a:r>
              <a:rPr lang="fr-FR" sz="2800" dirty="0" smtClean="0">
                <a:latin typeface="Times New Roman" pitchFamily="18" charset="0"/>
                <a:cs typeface="Times New Roman" pitchFamily="18" charset="0"/>
              </a:rPr>
              <a:t>1- le modèle logique des données</a:t>
            </a:r>
            <a:r>
              <a:rPr lang="fr-FR" sz="2800" b="1" dirty="0" smtClean="0">
                <a:latin typeface="Times New Roman" pitchFamily="18" charset="0"/>
                <a:cs typeface="Times New Roman" pitchFamily="18" charset="0"/>
              </a:rPr>
              <a:t> </a:t>
            </a:r>
          </a:p>
          <a:p>
            <a:pPr lvl="0" algn="l">
              <a:defRPr/>
            </a:pPr>
            <a:r>
              <a:rPr lang="fr-FR" sz="2800" dirty="0" smtClean="0">
                <a:latin typeface="Times New Roman" pitchFamily="18" charset="0"/>
                <a:cs typeface="Times New Roman" pitchFamily="18" charset="0"/>
              </a:rPr>
              <a:t>A- relation (0,n ou 1,n ) ,( 0,n ou 1,n )</a:t>
            </a:r>
          </a:p>
          <a:p>
            <a:pPr lvl="0" algn="l">
              <a:defRPr/>
            </a:pPr>
            <a:r>
              <a:rPr lang="fr-FR" sz="2800" dirty="0" smtClean="0">
                <a:latin typeface="Times New Roman" pitchFamily="18" charset="0"/>
                <a:cs typeface="Times New Roman" pitchFamily="18" charset="0"/>
              </a:rPr>
              <a:t>B- relation (0, n ou 1, n), (0, n ou 1,1)</a:t>
            </a:r>
          </a:p>
          <a:p>
            <a:pPr lvl="0" algn="l">
              <a:defRPr/>
            </a:pPr>
            <a:r>
              <a:rPr lang="fr-FR" sz="2800" dirty="0" smtClean="0">
                <a:latin typeface="Times New Roman" pitchFamily="18" charset="0"/>
                <a:cs typeface="Times New Roman" pitchFamily="18" charset="0"/>
              </a:rPr>
              <a:t>Description des  relations </a:t>
            </a:r>
          </a:p>
          <a:p>
            <a:pPr lvl="0" algn="l">
              <a:defRPr/>
            </a:pPr>
            <a:r>
              <a:rPr lang="fr-FR" sz="2800" dirty="0" smtClean="0">
                <a:latin typeface="Times New Roman" pitchFamily="18" charset="0"/>
                <a:cs typeface="Times New Roman" pitchFamily="18" charset="0"/>
              </a:rPr>
              <a:t>2- le Modèle physique des données : (MPD)</a:t>
            </a:r>
          </a:p>
          <a:p>
            <a:pPr lvl="0" algn="l">
              <a:defRPr/>
            </a:pPr>
            <a:r>
              <a:rPr lang="fr-FR" sz="2800" dirty="0" smtClean="0">
                <a:latin typeface="Times New Roman" pitchFamily="18" charset="0"/>
                <a:cs typeface="Times New Roman" pitchFamily="18" charset="0"/>
              </a:rPr>
              <a:t>3-présentation du modèle physique</a:t>
            </a:r>
          </a:p>
          <a:p>
            <a:pPr lvl="0" algn="l">
              <a:defRPr/>
            </a:pPr>
            <a:r>
              <a:rPr lang="fr-FR" sz="2800" dirty="0" smtClean="0">
                <a:latin typeface="Times New Roman" pitchFamily="18" charset="0"/>
                <a:cs typeface="Times New Roman" pitchFamily="18" charset="0"/>
              </a:rPr>
              <a:t>Conclusion </a:t>
            </a:r>
          </a:p>
          <a:p>
            <a:pPr lvl="0" algn="l">
              <a:defRPr/>
            </a:pPr>
            <a:r>
              <a:rPr lang="fr-FR" sz="2800" b="1" u="sng" dirty="0" smtClean="0">
                <a:ln w="11430"/>
                <a:effectLst>
                  <a:outerShdw blurRad="50800" dist="39000" dir="5460000" algn="tl">
                    <a:srgbClr val="000000">
                      <a:alpha val="38000"/>
                    </a:srgbClr>
                  </a:outerShdw>
                </a:effectLst>
                <a:latin typeface="Times New Roman" pitchFamily="18" charset="0"/>
                <a:cs typeface="Times New Roman" pitchFamily="18" charset="0"/>
              </a:rPr>
              <a:t>Chapitre N° 04  </a:t>
            </a:r>
            <a:r>
              <a:rPr lang="fr-FR" sz="2800" b="1" dirty="0" smtClean="0">
                <a:ln w="900" cmpd="sng">
                  <a:solidFill>
                    <a:schemeClr val="accent1">
                      <a:alpha val="55000"/>
                    </a:schemeClr>
                  </a:solidFill>
                  <a:prstDash val="solid"/>
                </a:ln>
                <a:effectLst>
                  <a:innerShdw blurRad="101600" dist="76200" dir="5400000">
                    <a:schemeClr val="accent1">
                      <a:satMod val="190000"/>
                      <a:tint val="100000"/>
                      <a:alpha val="74000"/>
                    </a:schemeClr>
                  </a:innerShdw>
                </a:effectLst>
                <a:latin typeface="Times New Roman" pitchFamily="18" charset="0"/>
                <a:cs typeface="Times New Roman" pitchFamily="18" charset="0"/>
              </a:rPr>
              <a:t>Mise en œuvre Du Logiciel</a:t>
            </a:r>
          </a:p>
          <a:p>
            <a:pPr lvl="0" algn="l">
              <a:defRPr/>
            </a:pPr>
            <a:r>
              <a:rPr lang="fr-FR" sz="2800" b="1" dirty="0" smtClean="0">
                <a:ln w="900" cmpd="sng">
                  <a:solidFill>
                    <a:schemeClr val="accent1">
                      <a:alpha val="55000"/>
                    </a:schemeClr>
                  </a:solidFill>
                  <a:prstDash val="solid"/>
                </a:ln>
                <a:effectLst>
                  <a:innerShdw blurRad="101600" dist="76200" dir="5400000">
                    <a:schemeClr val="accent1">
                      <a:satMod val="190000"/>
                      <a:tint val="100000"/>
                      <a:alpha val="74000"/>
                    </a:schemeClr>
                  </a:innerShdw>
                </a:effectLst>
                <a:latin typeface="Times New Roman" pitchFamily="18" charset="0"/>
                <a:cs typeface="Times New Roman" pitchFamily="18" charset="0"/>
              </a:rPr>
              <a:t> </a:t>
            </a:r>
            <a:r>
              <a:rPr lang="fr-FR" sz="2800" dirty="0" smtClean="0">
                <a:latin typeface="Times New Roman" pitchFamily="18" charset="0"/>
                <a:cs typeface="Times New Roman" pitchFamily="18" charset="0"/>
              </a:rPr>
              <a:t>Introduction</a:t>
            </a:r>
          </a:p>
          <a:p>
            <a:pPr lvl="0" algn="l">
              <a:defRPr/>
            </a:pPr>
            <a:r>
              <a:rPr lang="fr-FR" sz="2800" dirty="0" smtClean="0">
                <a:latin typeface="Times New Roman" pitchFamily="18" charset="0"/>
                <a:cs typeface="Times New Roman" pitchFamily="18" charset="0"/>
              </a:rPr>
              <a:t>Les impressions</a:t>
            </a:r>
          </a:p>
          <a:p>
            <a:pPr lvl="0" algn="l">
              <a:defRPr/>
            </a:pPr>
            <a:r>
              <a:rPr lang="fr-FR" sz="2800" dirty="0" smtClean="0">
                <a:latin typeface="Times New Roman" pitchFamily="18" charset="0"/>
                <a:cs typeface="Times New Roman" pitchFamily="18" charset="0"/>
              </a:rPr>
              <a:t>Conclusion</a:t>
            </a:r>
          </a:p>
          <a:p>
            <a:pPr lvl="0" algn="l">
              <a:defRPr/>
            </a:pPr>
            <a:r>
              <a:rPr lang="fr-FR" sz="2800" b="1" u="sng" dirty="0" smtClean="0">
                <a:latin typeface="Times New Roman" pitchFamily="18" charset="0"/>
                <a:cs typeface="Times New Roman" pitchFamily="18" charset="0"/>
              </a:rPr>
              <a:t>Conclusion générale</a:t>
            </a:r>
            <a:endParaRPr lang="fr-FR" sz="2800" b="1" u="sng" dirty="0" smtClean="0">
              <a:ln w="900" cmpd="sng">
                <a:solidFill>
                  <a:schemeClr val="accent1">
                    <a:alpha val="55000"/>
                  </a:schemeClr>
                </a:solidFill>
                <a:prstDash val="solid"/>
              </a:ln>
              <a:effectLst>
                <a:innerShdw blurRad="101600" dist="76200" dir="5400000">
                  <a:schemeClr val="accent1">
                    <a:satMod val="190000"/>
                    <a:tint val="100000"/>
                    <a:alpha val="74000"/>
                  </a:schemeClr>
                </a:innerShdw>
              </a:effectLst>
              <a:latin typeface="Times New Roman" pitchFamily="18" charset="0"/>
              <a:cs typeface="Times New Roman" pitchFamily="18" charset="0"/>
            </a:endParaRPr>
          </a:p>
          <a:p>
            <a:pPr lvl="0" algn="l"/>
            <a:endParaRPr lang="fr-FR" sz="2800" b="1" dirty="0" smtClean="0">
              <a:ln w="11430"/>
              <a:solidFill>
                <a:schemeClr val="tx2"/>
              </a:solidFill>
              <a:effectLst>
                <a:outerShdw blurRad="50800" dist="39000" dir="5460000" algn="tl">
                  <a:srgbClr val="000000">
                    <a:alpha val="38000"/>
                  </a:srgbClr>
                </a:outerShdw>
              </a:effectLst>
            </a:endParaRPr>
          </a:p>
          <a:p>
            <a:pPr algn="l"/>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50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anim calcmode="lin" valueType="num">
                                      <p:cBhvr>
                                        <p:cTn id="14" dur="2000" fill="hold"/>
                                        <p:tgtEl>
                                          <p:spTgt spid="3">
                                            <p:txEl>
                                              <p:pRg st="1" end="1"/>
                                            </p:txEl>
                                          </p:spTgt>
                                        </p:tgtEl>
                                        <p:attrNameLst>
                                          <p:attrName>style.rotation</p:attrName>
                                        </p:attrNameLst>
                                      </p:cBhvr>
                                      <p:tavLst>
                                        <p:tav tm="0">
                                          <p:val>
                                            <p:fltVal val="720"/>
                                          </p:val>
                                        </p:tav>
                                        <p:tav tm="100000">
                                          <p:val>
                                            <p:fltVal val="0"/>
                                          </p:val>
                                        </p:tav>
                                      </p:tavLst>
                                    </p:anim>
                                    <p:anim calcmode="lin" valueType="num">
                                      <p:cBhvr>
                                        <p:cTn id="15" dur="2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6" dur="2000" fill="hold"/>
                                        <p:tgtEl>
                                          <p:spTgt spid="3">
                                            <p:txEl>
                                              <p:pRg st="1" end="1"/>
                                            </p:txEl>
                                          </p:spTgt>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anim calcmode="lin" valueType="num">
                                      <p:cBhvr>
                                        <p:cTn id="20" dur="2000" fill="hold"/>
                                        <p:tgtEl>
                                          <p:spTgt spid="3">
                                            <p:txEl>
                                              <p:pRg st="2" end="2"/>
                                            </p:txEl>
                                          </p:spTgt>
                                        </p:tgtEl>
                                        <p:attrNameLst>
                                          <p:attrName>style.rotation</p:attrName>
                                        </p:attrNameLst>
                                      </p:cBhvr>
                                      <p:tavLst>
                                        <p:tav tm="0">
                                          <p:val>
                                            <p:fltVal val="720"/>
                                          </p:val>
                                        </p:tav>
                                        <p:tav tm="100000">
                                          <p:val>
                                            <p:fltVal val="0"/>
                                          </p:val>
                                        </p:tav>
                                      </p:tavLst>
                                    </p:anim>
                                    <p:anim calcmode="lin" valueType="num">
                                      <p:cBhvr>
                                        <p:cTn id="21"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2" dur="2000" fill="hold"/>
                                        <p:tgtEl>
                                          <p:spTgt spid="3">
                                            <p:txEl>
                                              <p:pRg st="2" end="2"/>
                                            </p:txEl>
                                          </p:spTgt>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50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2000"/>
                                        <p:tgtEl>
                                          <p:spTgt spid="3">
                                            <p:txEl>
                                              <p:pRg st="3" end="3"/>
                                            </p:txEl>
                                          </p:spTgt>
                                        </p:tgtEl>
                                      </p:cBhvr>
                                    </p:animEffect>
                                    <p:anim calcmode="lin" valueType="num">
                                      <p:cBhvr>
                                        <p:cTn id="26" dur="2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27" dur="2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8" dur="2000" fill="hold"/>
                                        <p:tgtEl>
                                          <p:spTgt spid="3">
                                            <p:txEl>
                                              <p:pRg st="3" end="3"/>
                                            </p:txEl>
                                          </p:spTgt>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50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2000"/>
                                        <p:tgtEl>
                                          <p:spTgt spid="3">
                                            <p:txEl>
                                              <p:pRg st="4" end="4"/>
                                            </p:txEl>
                                          </p:spTgt>
                                        </p:tgtEl>
                                      </p:cBhvr>
                                    </p:animEffect>
                                    <p:anim calcmode="lin" valueType="num">
                                      <p:cBhvr>
                                        <p:cTn id="32" dur="2000" fill="hold"/>
                                        <p:tgtEl>
                                          <p:spTgt spid="3">
                                            <p:txEl>
                                              <p:pRg st="4" end="4"/>
                                            </p:txEl>
                                          </p:spTgt>
                                        </p:tgtEl>
                                        <p:attrNameLst>
                                          <p:attrName>style.rotation</p:attrName>
                                        </p:attrNameLst>
                                      </p:cBhvr>
                                      <p:tavLst>
                                        <p:tav tm="0">
                                          <p:val>
                                            <p:fltVal val="720"/>
                                          </p:val>
                                        </p:tav>
                                        <p:tav tm="100000">
                                          <p:val>
                                            <p:fltVal val="0"/>
                                          </p:val>
                                        </p:tav>
                                      </p:tavLst>
                                    </p:anim>
                                    <p:anim calcmode="lin" valueType="num">
                                      <p:cBhvr>
                                        <p:cTn id="33" dur="2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34" dur="2000" fill="hold"/>
                                        <p:tgtEl>
                                          <p:spTgt spid="3">
                                            <p:txEl>
                                              <p:pRg st="4" end="4"/>
                                            </p:txEl>
                                          </p:spTgt>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50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2000"/>
                                        <p:tgtEl>
                                          <p:spTgt spid="3">
                                            <p:txEl>
                                              <p:pRg st="5" end="5"/>
                                            </p:txEl>
                                          </p:spTgt>
                                        </p:tgtEl>
                                      </p:cBhvr>
                                    </p:animEffect>
                                    <p:anim calcmode="lin" valueType="num">
                                      <p:cBhvr>
                                        <p:cTn id="38" dur="2000" fill="hold"/>
                                        <p:tgtEl>
                                          <p:spTgt spid="3">
                                            <p:txEl>
                                              <p:pRg st="5" end="5"/>
                                            </p:txEl>
                                          </p:spTgt>
                                        </p:tgtEl>
                                        <p:attrNameLst>
                                          <p:attrName>style.rotation</p:attrName>
                                        </p:attrNameLst>
                                      </p:cBhvr>
                                      <p:tavLst>
                                        <p:tav tm="0">
                                          <p:val>
                                            <p:fltVal val="720"/>
                                          </p:val>
                                        </p:tav>
                                        <p:tav tm="100000">
                                          <p:val>
                                            <p:fltVal val="0"/>
                                          </p:val>
                                        </p:tav>
                                      </p:tavLst>
                                    </p:anim>
                                    <p:anim calcmode="lin" valueType="num">
                                      <p:cBhvr>
                                        <p:cTn id="39" dur="2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0" dur="2000" fill="hold"/>
                                        <p:tgtEl>
                                          <p:spTgt spid="3">
                                            <p:txEl>
                                              <p:pRg st="5" end="5"/>
                                            </p:txEl>
                                          </p:spTgt>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50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fade">
                                      <p:cBhvr>
                                        <p:cTn id="43" dur="2000"/>
                                        <p:tgtEl>
                                          <p:spTgt spid="3">
                                            <p:txEl>
                                              <p:pRg st="6" end="6"/>
                                            </p:txEl>
                                          </p:spTgt>
                                        </p:tgtEl>
                                      </p:cBhvr>
                                    </p:animEffect>
                                    <p:anim calcmode="lin" valueType="num">
                                      <p:cBhvr>
                                        <p:cTn id="44" dur="2000" fill="hold"/>
                                        <p:tgtEl>
                                          <p:spTgt spid="3">
                                            <p:txEl>
                                              <p:pRg st="6" end="6"/>
                                            </p:txEl>
                                          </p:spTgt>
                                        </p:tgtEl>
                                        <p:attrNameLst>
                                          <p:attrName>style.rotation</p:attrName>
                                        </p:attrNameLst>
                                      </p:cBhvr>
                                      <p:tavLst>
                                        <p:tav tm="0">
                                          <p:val>
                                            <p:fltVal val="720"/>
                                          </p:val>
                                        </p:tav>
                                        <p:tav tm="100000">
                                          <p:val>
                                            <p:fltVal val="0"/>
                                          </p:val>
                                        </p:tav>
                                      </p:tavLst>
                                    </p:anim>
                                    <p:anim calcmode="lin" valueType="num">
                                      <p:cBhvr>
                                        <p:cTn id="45" dur="2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46" dur="2000" fill="hold"/>
                                        <p:tgtEl>
                                          <p:spTgt spid="3">
                                            <p:txEl>
                                              <p:pRg st="6" end="6"/>
                                            </p:txEl>
                                          </p:spTgt>
                                        </p:tgtEl>
                                        <p:attrNameLst>
                                          <p:attrName>ppt_w</p:attrName>
                                        </p:attrNameLst>
                                      </p:cBhvr>
                                      <p:tavLst>
                                        <p:tav tm="0">
                                          <p:val>
                                            <p:fltVal val="0"/>
                                          </p:val>
                                        </p:tav>
                                        <p:tav tm="100000">
                                          <p:val>
                                            <p:strVal val="#ppt_w"/>
                                          </p:val>
                                        </p:tav>
                                      </p:tavLst>
                                    </p:anim>
                                  </p:childTnLst>
                                </p:cTn>
                              </p:par>
                              <p:par>
                                <p:cTn id="47" presetID="35" presetClass="entr" presetSubtype="0" fill="hold" grpId="0" nodeType="withEffect">
                                  <p:stCondLst>
                                    <p:cond delay="50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2000"/>
                                        <p:tgtEl>
                                          <p:spTgt spid="3">
                                            <p:txEl>
                                              <p:pRg st="7" end="7"/>
                                            </p:txEl>
                                          </p:spTgt>
                                        </p:tgtEl>
                                      </p:cBhvr>
                                    </p:animEffect>
                                    <p:anim calcmode="lin" valueType="num">
                                      <p:cBhvr>
                                        <p:cTn id="50" dur="2000" fill="hold"/>
                                        <p:tgtEl>
                                          <p:spTgt spid="3">
                                            <p:txEl>
                                              <p:pRg st="7" end="7"/>
                                            </p:txEl>
                                          </p:spTgt>
                                        </p:tgtEl>
                                        <p:attrNameLst>
                                          <p:attrName>style.rotation</p:attrName>
                                        </p:attrNameLst>
                                      </p:cBhvr>
                                      <p:tavLst>
                                        <p:tav tm="0">
                                          <p:val>
                                            <p:fltVal val="720"/>
                                          </p:val>
                                        </p:tav>
                                        <p:tav tm="100000">
                                          <p:val>
                                            <p:fltVal val="0"/>
                                          </p:val>
                                        </p:tav>
                                      </p:tavLst>
                                    </p:anim>
                                    <p:anim calcmode="lin" valueType="num">
                                      <p:cBhvr>
                                        <p:cTn id="51" dur="2000" fill="hold"/>
                                        <p:tgtEl>
                                          <p:spTgt spid="3">
                                            <p:txEl>
                                              <p:pRg st="7" end="7"/>
                                            </p:txEl>
                                          </p:spTgt>
                                        </p:tgtEl>
                                        <p:attrNameLst>
                                          <p:attrName>ppt_h</p:attrName>
                                        </p:attrNameLst>
                                      </p:cBhvr>
                                      <p:tavLst>
                                        <p:tav tm="0">
                                          <p:val>
                                            <p:fltVal val="0"/>
                                          </p:val>
                                        </p:tav>
                                        <p:tav tm="100000">
                                          <p:val>
                                            <p:strVal val="#ppt_h"/>
                                          </p:val>
                                        </p:tav>
                                      </p:tavLst>
                                    </p:anim>
                                    <p:anim calcmode="lin" valueType="num">
                                      <p:cBhvr>
                                        <p:cTn id="52" dur="2000" fill="hold"/>
                                        <p:tgtEl>
                                          <p:spTgt spid="3">
                                            <p:txEl>
                                              <p:pRg st="7" end="7"/>
                                            </p:txEl>
                                          </p:spTgt>
                                        </p:tgtEl>
                                        <p:attrNameLst>
                                          <p:attrName>ppt_w</p:attrName>
                                        </p:attrNameLst>
                                      </p:cBhvr>
                                      <p:tavLst>
                                        <p:tav tm="0">
                                          <p:val>
                                            <p:fltVal val="0"/>
                                          </p:val>
                                        </p:tav>
                                        <p:tav tm="100000">
                                          <p:val>
                                            <p:strVal val="#ppt_w"/>
                                          </p:val>
                                        </p:tav>
                                      </p:tavLst>
                                    </p:anim>
                                  </p:childTnLst>
                                </p:cTn>
                              </p:par>
                              <p:par>
                                <p:cTn id="53" presetID="35" presetClass="entr" presetSubtype="0" fill="hold" grpId="0" nodeType="withEffect">
                                  <p:stCondLst>
                                    <p:cond delay="500"/>
                                  </p:stCondLst>
                                  <p:childTnLst>
                                    <p:set>
                                      <p:cBhvr>
                                        <p:cTn id="54" dur="1" fill="hold">
                                          <p:stCondLst>
                                            <p:cond delay="0"/>
                                          </p:stCondLst>
                                        </p:cTn>
                                        <p:tgtEl>
                                          <p:spTgt spid="3">
                                            <p:txEl>
                                              <p:pRg st="8" end="8"/>
                                            </p:txEl>
                                          </p:spTgt>
                                        </p:tgtEl>
                                        <p:attrNameLst>
                                          <p:attrName>style.visibility</p:attrName>
                                        </p:attrNameLst>
                                      </p:cBhvr>
                                      <p:to>
                                        <p:strVal val="visible"/>
                                      </p:to>
                                    </p:set>
                                    <p:animEffect transition="in" filter="fade">
                                      <p:cBhvr>
                                        <p:cTn id="55" dur="2000"/>
                                        <p:tgtEl>
                                          <p:spTgt spid="3">
                                            <p:txEl>
                                              <p:pRg st="8" end="8"/>
                                            </p:txEl>
                                          </p:spTgt>
                                        </p:tgtEl>
                                      </p:cBhvr>
                                    </p:animEffect>
                                    <p:anim calcmode="lin" valueType="num">
                                      <p:cBhvr>
                                        <p:cTn id="56" dur="2000" fill="hold"/>
                                        <p:tgtEl>
                                          <p:spTgt spid="3">
                                            <p:txEl>
                                              <p:pRg st="8" end="8"/>
                                            </p:txEl>
                                          </p:spTgt>
                                        </p:tgtEl>
                                        <p:attrNameLst>
                                          <p:attrName>style.rotation</p:attrName>
                                        </p:attrNameLst>
                                      </p:cBhvr>
                                      <p:tavLst>
                                        <p:tav tm="0">
                                          <p:val>
                                            <p:fltVal val="720"/>
                                          </p:val>
                                        </p:tav>
                                        <p:tav tm="100000">
                                          <p:val>
                                            <p:fltVal val="0"/>
                                          </p:val>
                                        </p:tav>
                                      </p:tavLst>
                                    </p:anim>
                                    <p:anim calcmode="lin" valueType="num">
                                      <p:cBhvr>
                                        <p:cTn id="57" dur="2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58" dur="2000" fill="hold"/>
                                        <p:tgtEl>
                                          <p:spTgt spid="3">
                                            <p:txEl>
                                              <p:pRg st="8" end="8"/>
                                            </p:txEl>
                                          </p:spTgt>
                                        </p:tgtEl>
                                        <p:attrNameLst>
                                          <p:attrName>ppt_w</p:attrName>
                                        </p:attrNameLst>
                                      </p:cBhvr>
                                      <p:tavLst>
                                        <p:tav tm="0">
                                          <p:val>
                                            <p:fltVal val="0"/>
                                          </p:val>
                                        </p:tav>
                                        <p:tav tm="100000">
                                          <p:val>
                                            <p:strVal val="#ppt_w"/>
                                          </p:val>
                                        </p:tav>
                                      </p:tavLst>
                                    </p:anim>
                                  </p:childTnLst>
                                </p:cTn>
                              </p:par>
                              <p:par>
                                <p:cTn id="59" presetID="35" presetClass="entr" presetSubtype="0" fill="hold" grpId="0" nodeType="withEffect">
                                  <p:stCondLst>
                                    <p:cond delay="500"/>
                                  </p:stCondLst>
                                  <p:childTnLst>
                                    <p:set>
                                      <p:cBhvr>
                                        <p:cTn id="60" dur="1" fill="hold">
                                          <p:stCondLst>
                                            <p:cond delay="0"/>
                                          </p:stCondLst>
                                        </p:cTn>
                                        <p:tgtEl>
                                          <p:spTgt spid="3">
                                            <p:txEl>
                                              <p:pRg st="9" end="9"/>
                                            </p:txEl>
                                          </p:spTgt>
                                        </p:tgtEl>
                                        <p:attrNameLst>
                                          <p:attrName>style.visibility</p:attrName>
                                        </p:attrNameLst>
                                      </p:cBhvr>
                                      <p:to>
                                        <p:strVal val="visible"/>
                                      </p:to>
                                    </p:set>
                                    <p:animEffect transition="in" filter="fade">
                                      <p:cBhvr>
                                        <p:cTn id="61" dur="2000"/>
                                        <p:tgtEl>
                                          <p:spTgt spid="3">
                                            <p:txEl>
                                              <p:pRg st="9" end="9"/>
                                            </p:txEl>
                                          </p:spTgt>
                                        </p:tgtEl>
                                      </p:cBhvr>
                                    </p:animEffect>
                                    <p:anim calcmode="lin" valueType="num">
                                      <p:cBhvr>
                                        <p:cTn id="62" dur="2000" fill="hold"/>
                                        <p:tgtEl>
                                          <p:spTgt spid="3">
                                            <p:txEl>
                                              <p:pRg st="9" end="9"/>
                                            </p:txEl>
                                          </p:spTgt>
                                        </p:tgtEl>
                                        <p:attrNameLst>
                                          <p:attrName>style.rotation</p:attrName>
                                        </p:attrNameLst>
                                      </p:cBhvr>
                                      <p:tavLst>
                                        <p:tav tm="0">
                                          <p:val>
                                            <p:fltVal val="720"/>
                                          </p:val>
                                        </p:tav>
                                        <p:tav tm="100000">
                                          <p:val>
                                            <p:fltVal val="0"/>
                                          </p:val>
                                        </p:tav>
                                      </p:tavLst>
                                    </p:anim>
                                    <p:anim calcmode="lin" valueType="num">
                                      <p:cBhvr>
                                        <p:cTn id="63" dur="2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64" dur="2000" fill="hold"/>
                                        <p:tgtEl>
                                          <p:spTgt spid="3">
                                            <p:txEl>
                                              <p:pRg st="9" end="9"/>
                                            </p:txEl>
                                          </p:spTgt>
                                        </p:tgtEl>
                                        <p:attrNameLst>
                                          <p:attrName>ppt_w</p:attrName>
                                        </p:attrNameLst>
                                      </p:cBhvr>
                                      <p:tavLst>
                                        <p:tav tm="0">
                                          <p:val>
                                            <p:fltVal val="0"/>
                                          </p:val>
                                        </p:tav>
                                        <p:tav tm="100000">
                                          <p:val>
                                            <p:strVal val="#ppt_w"/>
                                          </p:val>
                                        </p:tav>
                                      </p:tavLst>
                                    </p:anim>
                                  </p:childTnLst>
                                </p:cTn>
                              </p:par>
                              <p:par>
                                <p:cTn id="65" presetID="35" presetClass="entr" presetSubtype="0" fill="hold" grpId="0" nodeType="withEffect">
                                  <p:stCondLst>
                                    <p:cond delay="500"/>
                                  </p:stCondLst>
                                  <p:childTnLst>
                                    <p:set>
                                      <p:cBhvr>
                                        <p:cTn id="66" dur="1" fill="hold">
                                          <p:stCondLst>
                                            <p:cond delay="0"/>
                                          </p:stCondLst>
                                        </p:cTn>
                                        <p:tgtEl>
                                          <p:spTgt spid="3">
                                            <p:txEl>
                                              <p:pRg st="10" end="10"/>
                                            </p:txEl>
                                          </p:spTgt>
                                        </p:tgtEl>
                                        <p:attrNameLst>
                                          <p:attrName>style.visibility</p:attrName>
                                        </p:attrNameLst>
                                      </p:cBhvr>
                                      <p:to>
                                        <p:strVal val="visible"/>
                                      </p:to>
                                    </p:set>
                                    <p:animEffect transition="in" filter="fade">
                                      <p:cBhvr>
                                        <p:cTn id="67" dur="2000"/>
                                        <p:tgtEl>
                                          <p:spTgt spid="3">
                                            <p:txEl>
                                              <p:pRg st="10" end="10"/>
                                            </p:txEl>
                                          </p:spTgt>
                                        </p:tgtEl>
                                      </p:cBhvr>
                                    </p:animEffect>
                                    <p:anim calcmode="lin" valueType="num">
                                      <p:cBhvr>
                                        <p:cTn id="68" dur="2000" fill="hold"/>
                                        <p:tgtEl>
                                          <p:spTgt spid="3">
                                            <p:txEl>
                                              <p:pRg st="10" end="10"/>
                                            </p:txEl>
                                          </p:spTgt>
                                        </p:tgtEl>
                                        <p:attrNameLst>
                                          <p:attrName>style.rotation</p:attrName>
                                        </p:attrNameLst>
                                      </p:cBhvr>
                                      <p:tavLst>
                                        <p:tav tm="0">
                                          <p:val>
                                            <p:fltVal val="720"/>
                                          </p:val>
                                        </p:tav>
                                        <p:tav tm="100000">
                                          <p:val>
                                            <p:fltVal val="0"/>
                                          </p:val>
                                        </p:tav>
                                      </p:tavLst>
                                    </p:anim>
                                    <p:anim calcmode="lin" valueType="num">
                                      <p:cBhvr>
                                        <p:cTn id="69" dur="2000" fill="hold"/>
                                        <p:tgtEl>
                                          <p:spTgt spid="3">
                                            <p:txEl>
                                              <p:pRg st="10" end="10"/>
                                            </p:txEl>
                                          </p:spTgt>
                                        </p:tgtEl>
                                        <p:attrNameLst>
                                          <p:attrName>ppt_h</p:attrName>
                                        </p:attrNameLst>
                                      </p:cBhvr>
                                      <p:tavLst>
                                        <p:tav tm="0">
                                          <p:val>
                                            <p:fltVal val="0"/>
                                          </p:val>
                                        </p:tav>
                                        <p:tav tm="100000">
                                          <p:val>
                                            <p:strVal val="#ppt_h"/>
                                          </p:val>
                                        </p:tav>
                                      </p:tavLst>
                                    </p:anim>
                                    <p:anim calcmode="lin" valueType="num">
                                      <p:cBhvr>
                                        <p:cTn id="70" dur="2000" fill="hold"/>
                                        <p:tgtEl>
                                          <p:spTgt spid="3">
                                            <p:txEl>
                                              <p:pRg st="10" end="10"/>
                                            </p:txEl>
                                          </p:spTgt>
                                        </p:tgtEl>
                                        <p:attrNameLst>
                                          <p:attrName>ppt_w</p:attrName>
                                        </p:attrNameLst>
                                      </p:cBhvr>
                                      <p:tavLst>
                                        <p:tav tm="0">
                                          <p:val>
                                            <p:fltVal val="0"/>
                                          </p:val>
                                        </p:tav>
                                        <p:tav tm="100000">
                                          <p:val>
                                            <p:strVal val="#ppt_w"/>
                                          </p:val>
                                        </p:tav>
                                      </p:tavLst>
                                    </p:anim>
                                  </p:childTnLst>
                                </p:cTn>
                              </p:par>
                              <p:par>
                                <p:cTn id="71" presetID="35" presetClass="entr" presetSubtype="0" fill="hold" grpId="0" nodeType="withEffect">
                                  <p:stCondLst>
                                    <p:cond delay="500"/>
                                  </p:stCondLst>
                                  <p:childTnLst>
                                    <p:set>
                                      <p:cBhvr>
                                        <p:cTn id="72" dur="1" fill="hold">
                                          <p:stCondLst>
                                            <p:cond delay="0"/>
                                          </p:stCondLst>
                                        </p:cTn>
                                        <p:tgtEl>
                                          <p:spTgt spid="3">
                                            <p:txEl>
                                              <p:pRg st="11" end="11"/>
                                            </p:txEl>
                                          </p:spTgt>
                                        </p:tgtEl>
                                        <p:attrNameLst>
                                          <p:attrName>style.visibility</p:attrName>
                                        </p:attrNameLst>
                                      </p:cBhvr>
                                      <p:to>
                                        <p:strVal val="visible"/>
                                      </p:to>
                                    </p:set>
                                    <p:animEffect transition="in" filter="fade">
                                      <p:cBhvr>
                                        <p:cTn id="73" dur="2000"/>
                                        <p:tgtEl>
                                          <p:spTgt spid="3">
                                            <p:txEl>
                                              <p:pRg st="11" end="11"/>
                                            </p:txEl>
                                          </p:spTgt>
                                        </p:tgtEl>
                                      </p:cBhvr>
                                    </p:animEffect>
                                    <p:anim calcmode="lin" valueType="num">
                                      <p:cBhvr>
                                        <p:cTn id="74" dur="2000" fill="hold"/>
                                        <p:tgtEl>
                                          <p:spTgt spid="3">
                                            <p:txEl>
                                              <p:pRg st="11" end="11"/>
                                            </p:txEl>
                                          </p:spTgt>
                                        </p:tgtEl>
                                        <p:attrNameLst>
                                          <p:attrName>style.rotation</p:attrName>
                                        </p:attrNameLst>
                                      </p:cBhvr>
                                      <p:tavLst>
                                        <p:tav tm="0">
                                          <p:val>
                                            <p:fltVal val="720"/>
                                          </p:val>
                                        </p:tav>
                                        <p:tav tm="100000">
                                          <p:val>
                                            <p:fltVal val="0"/>
                                          </p:val>
                                        </p:tav>
                                      </p:tavLst>
                                    </p:anim>
                                    <p:anim calcmode="lin" valueType="num">
                                      <p:cBhvr>
                                        <p:cTn id="75" dur="2000" fill="hold"/>
                                        <p:tgtEl>
                                          <p:spTgt spid="3">
                                            <p:txEl>
                                              <p:pRg st="11" end="11"/>
                                            </p:txEl>
                                          </p:spTgt>
                                        </p:tgtEl>
                                        <p:attrNameLst>
                                          <p:attrName>ppt_h</p:attrName>
                                        </p:attrNameLst>
                                      </p:cBhvr>
                                      <p:tavLst>
                                        <p:tav tm="0">
                                          <p:val>
                                            <p:fltVal val="0"/>
                                          </p:val>
                                        </p:tav>
                                        <p:tav tm="100000">
                                          <p:val>
                                            <p:strVal val="#ppt_h"/>
                                          </p:val>
                                        </p:tav>
                                      </p:tavLst>
                                    </p:anim>
                                    <p:anim calcmode="lin" valueType="num">
                                      <p:cBhvr>
                                        <p:cTn id="76" dur="2000" fill="hold"/>
                                        <p:tgtEl>
                                          <p:spTgt spid="3">
                                            <p:txEl>
                                              <p:pRg st="11" end="11"/>
                                            </p:txEl>
                                          </p:spTgt>
                                        </p:tgtEl>
                                        <p:attrNameLst>
                                          <p:attrName>ppt_w</p:attrName>
                                        </p:attrNameLst>
                                      </p:cBhvr>
                                      <p:tavLst>
                                        <p:tav tm="0">
                                          <p:val>
                                            <p:fltVal val="0"/>
                                          </p:val>
                                        </p:tav>
                                        <p:tav tm="100000">
                                          <p:val>
                                            <p:strVal val="#ppt_w"/>
                                          </p:val>
                                        </p:tav>
                                      </p:tavLst>
                                    </p:anim>
                                  </p:childTnLst>
                                </p:cTn>
                              </p:par>
                              <p:par>
                                <p:cTn id="77" presetID="35" presetClass="entr" presetSubtype="0" fill="hold" grpId="0" nodeType="withEffect">
                                  <p:stCondLst>
                                    <p:cond delay="500"/>
                                  </p:stCondLst>
                                  <p:childTnLst>
                                    <p:set>
                                      <p:cBhvr>
                                        <p:cTn id="78" dur="1" fill="hold">
                                          <p:stCondLst>
                                            <p:cond delay="0"/>
                                          </p:stCondLst>
                                        </p:cTn>
                                        <p:tgtEl>
                                          <p:spTgt spid="3">
                                            <p:txEl>
                                              <p:pRg st="12" end="12"/>
                                            </p:txEl>
                                          </p:spTgt>
                                        </p:tgtEl>
                                        <p:attrNameLst>
                                          <p:attrName>style.visibility</p:attrName>
                                        </p:attrNameLst>
                                      </p:cBhvr>
                                      <p:to>
                                        <p:strVal val="visible"/>
                                      </p:to>
                                    </p:set>
                                    <p:animEffect transition="in" filter="fade">
                                      <p:cBhvr>
                                        <p:cTn id="79" dur="2000"/>
                                        <p:tgtEl>
                                          <p:spTgt spid="3">
                                            <p:txEl>
                                              <p:pRg st="12" end="12"/>
                                            </p:txEl>
                                          </p:spTgt>
                                        </p:tgtEl>
                                      </p:cBhvr>
                                    </p:animEffect>
                                    <p:anim calcmode="lin" valueType="num">
                                      <p:cBhvr>
                                        <p:cTn id="80" dur="2000" fill="hold"/>
                                        <p:tgtEl>
                                          <p:spTgt spid="3">
                                            <p:txEl>
                                              <p:pRg st="12" end="12"/>
                                            </p:txEl>
                                          </p:spTgt>
                                        </p:tgtEl>
                                        <p:attrNameLst>
                                          <p:attrName>style.rotation</p:attrName>
                                        </p:attrNameLst>
                                      </p:cBhvr>
                                      <p:tavLst>
                                        <p:tav tm="0">
                                          <p:val>
                                            <p:fltVal val="720"/>
                                          </p:val>
                                        </p:tav>
                                        <p:tav tm="100000">
                                          <p:val>
                                            <p:fltVal val="0"/>
                                          </p:val>
                                        </p:tav>
                                      </p:tavLst>
                                    </p:anim>
                                    <p:anim calcmode="lin" valueType="num">
                                      <p:cBhvr>
                                        <p:cTn id="81" dur="2000" fill="hold"/>
                                        <p:tgtEl>
                                          <p:spTgt spid="3">
                                            <p:txEl>
                                              <p:pRg st="12" end="12"/>
                                            </p:txEl>
                                          </p:spTgt>
                                        </p:tgtEl>
                                        <p:attrNameLst>
                                          <p:attrName>ppt_h</p:attrName>
                                        </p:attrNameLst>
                                      </p:cBhvr>
                                      <p:tavLst>
                                        <p:tav tm="0">
                                          <p:val>
                                            <p:fltVal val="0"/>
                                          </p:val>
                                        </p:tav>
                                        <p:tav tm="100000">
                                          <p:val>
                                            <p:strVal val="#ppt_h"/>
                                          </p:val>
                                        </p:tav>
                                      </p:tavLst>
                                    </p:anim>
                                    <p:anim calcmode="lin" valueType="num">
                                      <p:cBhvr>
                                        <p:cTn id="82" dur="2000" fill="hold"/>
                                        <p:tgtEl>
                                          <p:spTgt spid="3">
                                            <p:txEl>
                                              <p:pRg st="12" end="12"/>
                                            </p:txEl>
                                          </p:spTgt>
                                        </p:tgtEl>
                                        <p:attrNameLst>
                                          <p:attrName>ppt_w</p:attrName>
                                        </p:attrNameLst>
                                      </p:cBhvr>
                                      <p:tavLst>
                                        <p:tav tm="0">
                                          <p:val>
                                            <p:fltVal val="0"/>
                                          </p:val>
                                        </p:tav>
                                        <p:tav tm="100000">
                                          <p:val>
                                            <p:strVal val="#ppt_w"/>
                                          </p:val>
                                        </p:tav>
                                      </p:tavLst>
                                    </p:anim>
                                  </p:childTnLst>
                                </p:cTn>
                              </p:par>
                              <p:par>
                                <p:cTn id="83" presetID="35" presetClass="entr" presetSubtype="0" fill="hold" grpId="0" nodeType="withEffect">
                                  <p:stCondLst>
                                    <p:cond delay="500"/>
                                  </p:stCondLst>
                                  <p:childTnLst>
                                    <p:set>
                                      <p:cBhvr>
                                        <p:cTn id="84" dur="1" fill="hold">
                                          <p:stCondLst>
                                            <p:cond delay="0"/>
                                          </p:stCondLst>
                                        </p:cTn>
                                        <p:tgtEl>
                                          <p:spTgt spid="3">
                                            <p:txEl>
                                              <p:pRg st="13" end="13"/>
                                            </p:txEl>
                                          </p:spTgt>
                                        </p:tgtEl>
                                        <p:attrNameLst>
                                          <p:attrName>style.visibility</p:attrName>
                                        </p:attrNameLst>
                                      </p:cBhvr>
                                      <p:to>
                                        <p:strVal val="visible"/>
                                      </p:to>
                                    </p:set>
                                    <p:animEffect transition="in" filter="fade">
                                      <p:cBhvr>
                                        <p:cTn id="85" dur="2000"/>
                                        <p:tgtEl>
                                          <p:spTgt spid="3">
                                            <p:txEl>
                                              <p:pRg st="13" end="13"/>
                                            </p:txEl>
                                          </p:spTgt>
                                        </p:tgtEl>
                                      </p:cBhvr>
                                    </p:animEffect>
                                    <p:anim calcmode="lin" valueType="num">
                                      <p:cBhvr>
                                        <p:cTn id="86" dur="2000" fill="hold"/>
                                        <p:tgtEl>
                                          <p:spTgt spid="3">
                                            <p:txEl>
                                              <p:pRg st="13" end="13"/>
                                            </p:txEl>
                                          </p:spTgt>
                                        </p:tgtEl>
                                        <p:attrNameLst>
                                          <p:attrName>style.rotation</p:attrName>
                                        </p:attrNameLst>
                                      </p:cBhvr>
                                      <p:tavLst>
                                        <p:tav tm="0">
                                          <p:val>
                                            <p:fltVal val="720"/>
                                          </p:val>
                                        </p:tav>
                                        <p:tav tm="100000">
                                          <p:val>
                                            <p:fltVal val="0"/>
                                          </p:val>
                                        </p:tav>
                                      </p:tavLst>
                                    </p:anim>
                                    <p:anim calcmode="lin" valueType="num">
                                      <p:cBhvr>
                                        <p:cTn id="87" dur="2000" fill="hold"/>
                                        <p:tgtEl>
                                          <p:spTgt spid="3">
                                            <p:txEl>
                                              <p:pRg st="13" end="13"/>
                                            </p:txEl>
                                          </p:spTgt>
                                        </p:tgtEl>
                                        <p:attrNameLst>
                                          <p:attrName>ppt_h</p:attrName>
                                        </p:attrNameLst>
                                      </p:cBhvr>
                                      <p:tavLst>
                                        <p:tav tm="0">
                                          <p:val>
                                            <p:fltVal val="0"/>
                                          </p:val>
                                        </p:tav>
                                        <p:tav tm="100000">
                                          <p:val>
                                            <p:strVal val="#ppt_h"/>
                                          </p:val>
                                        </p:tav>
                                      </p:tavLst>
                                    </p:anim>
                                    <p:anim calcmode="lin" valueType="num">
                                      <p:cBhvr>
                                        <p:cTn id="88" dur="2000" fill="hold"/>
                                        <p:tgtEl>
                                          <p:spTgt spid="3">
                                            <p:txEl>
                                              <p:pRg st="13" end="13"/>
                                            </p:txEl>
                                          </p:spTgt>
                                        </p:tgtEl>
                                        <p:attrNameLst>
                                          <p:attrName>ppt_w</p:attrName>
                                        </p:attrNameLst>
                                      </p:cBhvr>
                                      <p:tavLst>
                                        <p:tav tm="0">
                                          <p:val>
                                            <p:fltVal val="0"/>
                                          </p:val>
                                        </p:tav>
                                        <p:tav tm="100000">
                                          <p:val>
                                            <p:strVal val="#ppt_w"/>
                                          </p:val>
                                        </p:tav>
                                      </p:tavLst>
                                    </p:anim>
                                  </p:childTnLst>
                                </p:cTn>
                              </p:par>
                              <p:par>
                                <p:cTn id="89" presetID="35" presetClass="entr" presetSubtype="0" fill="hold" grpId="0" nodeType="withEffect">
                                  <p:stCondLst>
                                    <p:cond delay="500"/>
                                  </p:stCondLst>
                                  <p:childTnLst>
                                    <p:set>
                                      <p:cBhvr>
                                        <p:cTn id="90" dur="1" fill="hold">
                                          <p:stCondLst>
                                            <p:cond delay="0"/>
                                          </p:stCondLst>
                                        </p:cTn>
                                        <p:tgtEl>
                                          <p:spTgt spid="3">
                                            <p:txEl>
                                              <p:pRg st="14" end="14"/>
                                            </p:txEl>
                                          </p:spTgt>
                                        </p:tgtEl>
                                        <p:attrNameLst>
                                          <p:attrName>style.visibility</p:attrName>
                                        </p:attrNameLst>
                                      </p:cBhvr>
                                      <p:to>
                                        <p:strVal val="visible"/>
                                      </p:to>
                                    </p:set>
                                    <p:animEffect transition="in" filter="fade">
                                      <p:cBhvr>
                                        <p:cTn id="91" dur="2000"/>
                                        <p:tgtEl>
                                          <p:spTgt spid="3">
                                            <p:txEl>
                                              <p:pRg st="14" end="14"/>
                                            </p:txEl>
                                          </p:spTgt>
                                        </p:tgtEl>
                                      </p:cBhvr>
                                    </p:animEffect>
                                    <p:anim calcmode="lin" valueType="num">
                                      <p:cBhvr>
                                        <p:cTn id="92" dur="2000" fill="hold"/>
                                        <p:tgtEl>
                                          <p:spTgt spid="3">
                                            <p:txEl>
                                              <p:pRg st="14" end="14"/>
                                            </p:txEl>
                                          </p:spTgt>
                                        </p:tgtEl>
                                        <p:attrNameLst>
                                          <p:attrName>style.rotation</p:attrName>
                                        </p:attrNameLst>
                                      </p:cBhvr>
                                      <p:tavLst>
                                        <p:tav tm="0">
                                          <p:val>
                                            <p:fltVal val="720"/>
                                          </p:val>
                                        </p:tav>
                                        <p:tav tm="100000">
                                          <p:val>
                                            <p:fltVal val="0"/>
                                          </p:val>
                                        </p:tav>
                                      </p:tavLst>
                                    </p:anim>
                                    <p:anim calcmode="lin" valueType="num">
                                      <p:cBhvr>
                                        <p:cTn id="93" dur="2000" fill="hold"/>
                                        <p:tgtEl>
                                          <p:spTgt spid="3">
                                            <p:txEl>
                                              <p:pRg st="14" end="14"/>
                                            </p:txEl>
                                          </p:spTgt>
                                        </p:tgtEl>
                                        <p:attrNameLst>
                                          <p:attrName>ppt_h</p:attrName>
                                        </p:attrNameLst>
                                      </p:cBhvr>
                                      <p:tavLst>
                                        <p:tav tm="0">
                                          <p:val>
                                            <p:fltVal val="0"/>
                                          </p:val>
                                        </p:tav>
                                        <p:tav tm="100000">
                                          <p:val>
                                            <p:strVal val="#ppt_h"/>
                                          </p:val>
                                        </p:tav>
                                      </p:tavLst>
                                    </p:anim>
                                    <p:anim calcmode="lin" valueType="num">
                                      <p:cBhvr>
                                        <p:cTn id="94" dur="2000" fill="hold"/>
                                        <p:tgtEl>
                                          <p:spTgt spid="3">
                                            <p:txEl>
                                              <p:pRg st="14" end="14"/>
                                            </p:txEl>
                                          </p:spTgt>
                                        </p:tgtEl>
                                        <p:attrNameLst>
                                          <p:attrName>ppt_w</p:attrName>
                                        </p:attrNameLst>
                                      </p:cBhvr>
                                      <p:tavLst>
                                        <p:tav tm="0">
                                          <p:val>
                                            <p:fltVal val="0"/>
                                          </p:val>
                                        </p:tav>
                                        <p:tav tm="100000">
                                          <p:val>
                                            <p:strVal val="#ppt_w"/>
                                          </p:val>
                                        </p:tav>
                                      </p:tavLst>
                                    </p:anim>
                                  </p:childTnLst>
                                </p:cTn>
                              </p:par>
                              <p:par>
                                <p:cTn id="95" presetID="35" presetClass="entr" presetSubtype="0" fill="hold" grpId="0" nodeType="withEffect">
                                  <p:stCondLst>
                                    <p:cond delay="500"/>
                                  </p:stCondLst>
                                  <p:childTnLst>
                                    <p:set>
                                      <p:cBhvr>
                                        <p:cTn id="96" dur="1" fill="hold">
                                          <p:stCondLst>
                                            <p:cond delay="0"/>
                                          </p:stCondLst>
                                        </p:cTn>
                                        <p:tgtEl>
                                          <p:spTgt spid="3">
                                            <p:txEl>
                                              <p:pRg st="15" end="15"/>
                                            </p:txEl>
                                          </p:spTgt>
                                        </p:tgtEl>
                                        <p:attrNameLst>
                                          <p:attrName>style.visibility</p:attrName>
                                        </p:attrNameLst>
                                      </p:cBhvr>
                                      <p:to>
                                        <p:strVal val="visible"/>
                                      </p:to>
                                    </p:set>
                                    <p:animEffect transition="in" filter="fade">
                                      <p:cBhvr>
                                        <p:cTn id="97" dur="2000"/>
                                        <p:tgtEl>
                                          <p:spTgt spid="3">
                                            <p:txEl>
                                              <p:pRg st="15" end="15"/>
                                            </p:txEl>
                                          </p:spTgt>
                                        </p:tgtEl>
                                      </p:cBhvr>
                                    </p:animEffect>
                                    <p:anim calcmode="lin" valueType="num">
                                      <p:cBhvr>
                                        <p:cTn id="98" dur="2000" fill="hold"/>
                                        <p:tgtEl>
                                          <p:spTgt spid="3">
                                            <p:txEl>
                                              <p:pRg st="15" end="15"/>
                                            </p:txEl>
                                          </p:spTgt>
                                        </p:tgtEl>
                                        <p:attrNameLst>
                                          <p:attrName>style.rotation</p:attrName>
                                        </p:attrNameLst>
                                      </p:cBhvr>
                                      <p:tavLst>
                                        <p:tav tm="0">
                                          <p:val>
                                            <p:fltVal val="720"/>
                                          </p:val>
                                        </p:tav>
                                        <p:tav tm="100000">
                                          <p:val>
                                            <p:fltVal val="0"/>
                                          </p:val>
                                        </p:tav>
                                      </p:tavLst>
                                    </p:anim>
                                    <p:anim calcmode="lin" valueType="num">
                                      <p:cBhvr>
                                        <p:cTn id="99" dur="2000" fill="hold"/>
                                        <p:tgtEl>
                                          <p:spTgt spid="3">
                                            <p:txEl>
                                              <p:pRg st="15" end="15"/>
                                            </p:txEl>
                                          </p:spTgt>
                                        </p:tgtEl>
                                        <p:attrNameLst>
                                          <p:attrName>ppt_h</p:attrName>
                                        </p:attrNameLst>
                                      </p:cBhvr>
                                      <p:tavLst>
                                        <p:tav tm="0">
                                          <p:val>
                                            <p:fltVal val="0"/>
                                          </p:val>
                                        </p:tav>
                                        <p:tav tm="100000">
                                          <p:val>
                                            <p:strVal val="#ppt_h"/>
                                          </p:val>
                                        </p:tav>
                                      </p:tavLst>
                                    </p:anim>
                                    <p:anim calcmode="lin" valueType="num">
                                      <p:cBhvr>
                                        <p:cTn id="100" dur="2000" fill="hold"/>
                                        <p:tgtEl>
                                          <p:spTgt spid="3">
                                            <p:txEl>
                                              <p:pRg st="15" end="15"/>
                                            </p:txEl>
                                          </p:spTgt>
                                        </p:tgtEl>
                                        <p:attrNameLst>
                                          <p:attrName>ppt_w</p:attrName>
                                        </p:attrNameLst>
                                      </p:cBhvr>
                                      <p:tavLst>
                                        <p:tav tm="0">
                                          <p:val>
                                            <p:fltVal val="0"/>
                                          </p:val>
                                        </p:tav>
                                        <p:tav tm="100000">
                                          <p:val>
                                            <p:strVal val="#ppt_w"/>
                                          </p:val>
                                        </p:tav>
                                      </p:tavLst>
                                    </p:anim>
                                  </p:childTnLst>
                                </p:cTn>
                              </p:par>
                              <p:par>
                                <p:cTn id="101" presetID="35" presetClass="entr" presetSubtype="0" fill="hold" grpId="0" nodeType="withEffect">
                                  <p:stCondLst>
                                    <p:cond delay="500"/>
                                  </p:stCondLst>
                                  <p:childTnLst>
                                    <p:set>
                                      <p:cBhvr>
                                        <p:cTn id="102" dur="1" fill="hold">
                                          <p:stCondLst>
                                            <p:cond delay="0"/>
                                          </p:stCondLst>
                                        </p:cTn>
                                        <p:tgtEl>
                                          <p:spTgt spid="3">
                                            <p:txEl>
                                              <p:pRg st="16" end="16"/>
                                            </p:txEl>
                                          </p:spTgt>
                                        </p:tgtEl>
                                        <p:attrNameLst>
                                          <p:attrName>style.visibility</p:attrName>
                                        </p:attrNameLst>
                                      </p:cBhvr>
                                      <p:to>
                                        <p:strVal val="visible"/>
                                      </p:to>
                                    </p:set>
                                    <p:animEffect transition="in" filter="fade">
                                      <p:cBhvr>
                                        <p:cTn id="103" dur="2000"/>
                                        <p:tgtEl>
                                          <p:spTgt spid="3">
                                            <p:txEl>
                                              <p:pRg st="16" end="16"/>
                                            </p:txEl>
                                          </p:spTgt>
                                        </p:tgtEl>
                                      </p:cBhvr>
                                    </p:animEffect>
                                    <p:anim calcmode="lin" valueType="num">
                                      <p:cBhvr>
                                        <p:cTn id="104" dur="2000" fill="hold"/>
                                        <p:tgtEl>
                                          <p:spTgt spid="3">
                                            <p:txEl>
                                              <p:pRg st="16" end="16"/>
                                            </p:txEl>
                                          </p:spTgt>
                                        </p:tgtEl>
                                        <p:attrNameLst>
                                          <p:attrName>style.rotation</p:attrName>
                                        </p:attrNameLst>
                                      </p:cBhvr>
                                      <p:tavLst>
                                        <p:tav tm="0">
                                          <p:val>
                                            <p:fltVal val="720"/>
                                          </p:val>
                                        </p:tav>
                                        <p:tav tm="100000">
                                          <p:val>
                                            <p:fltVal val="0"/>
                                          </p:val>
                                        </p:tav>
                                      </p:tavLst>
                                    </p:anim>
                                    <p:anim calcmode="lin" valueType="num">
                                      <p:cBhvr>
                                        <p:cTn id="105" dur="2000" fill="hold"/>
                                        <p:tgtEl>
                                          <p:spTgt spid="3">
                                            <p:txEl>
                                              <p:pRg st="16" end="16"/>
                                            </p:txEl>
                                          </p:spTgt>
                                        </p:tgtEl>
                                        <p:attrNameLst>
                                          <p:attrName>ppt_h</p:attrName>
                                        </p:attrNameLst>
                                      </p:cBhvr>
                                      <p:tavLst>
                                        <p:tav tm="0">
                                          <p:val>
                                            <p:fltVal val="0"/>
                                          </p:val>
                                        </p:tav>
                                        <p:tav tm="100000">
                                          <p:val>
                                            <p:strVal val="#ppt_h"/>
                                          </p:val>
                                        </p:tav>
                                      </p:tavLst>
                                    </p:anim>
                                    <p:anim calcmode="lin" valueType="num">
                                      <p:cBhvr>
                                        <p:cTn id="106" dur="2000" fill="hold"/>
                                        <p:tgtEl>
                                          <p:spTgt spid="3">
                                            <p:txEl>
                                              <p:pRg st="16" end="16"/>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7158" y="357166"/>
            <a:ext cx="7851648" cy="1357322"/>
          </a:xfrm>
        </p:spPr>
        <p:txBody>
          <a:bodyPr>
            <a:normAutofit fontScale="90000"/>
          </a:bodyPr>
          <a:lstStyle/>
          <a:p>
            <a:pPr lvl="0" algn="l"/>
            <a:r>
              <a:rPr lang="fr-FR" dirty="0" smtClean="0">
                <a:solidFill>
                  <a:schemeClr val="accent1">
                    <a:lumMod val="75000"/>
                  </a:schemeClr>
                </a:solidFill>
              </a:rPr>
              <a:t>Introduction : </a:t>
            </a:r>
            <a:r>
              <a:rPr lang="fr-FR" dirty="0" smtClean="0"/>
              <a:t/>
            </a:r>
            <a:br>
              <a:rPr lang="fr-FR" dirty="0" smtClean="0"/>
            </a:br>
            <a:endParaRPr lang="fr-FR" dirty="0"/>
          </a:p>
        </p:txBody>
      </p:sp>
      <p:sp>
        <p:nvSpPr>
          <p:cNvPr id="3" name="Sous-titre 2"/>
          <p:cNvSpPr>
            <a:spLocks noGrp="1"/>
          </p:cNvSpPr>
          <p:nvPr>
            <p:ph type="subTitle" idx="1"/>
          </p:nvPr>
        </p:nvSpPr>
        <p:spPr>
          <a:xfrm>
            <a:off x="533400" y="857232"/>
            <a:ext cx="7854696" cy="5429288"/>
          </a:xfrm>
        </p:spPr>
        <p:txBody>
          <a:bodyPr/>
          <a:lstStyle/>
          <a:p>
            <a:r>
              <a:rPr lang="fr-FR" sz="3200" b="1" dirty="0" smtClean="0"/>
              <a:t> </a:t>
            </a:r>
            <a:endParaRPr lang="fr-FR" sz="3200" dirty="0" smtClean="0"/>
          </a:p>
          <a:p>
            <a:pPr algn="l"/>
            <a:r>
              <a:rPr lang="fr-FR" sz="3200" b="1" dirty="0" smtClean="0"/>
              <a:t>        Après la phase de conception, une autre phase de réalisation se débute, cette dernière implique l’utilisation d’un ensemble d’outils pour sa réalisation, dans ce chapitre,  nous allons cite : l’environnement de programme Delphi 7, les points forts de Delphi 7, et en fin nous présentons une petite explication sur le logiciel avec quelques interfaces. </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heckerboard(across)">
                                      <p:cBhvr>
                                        <p:cTn id="10" dur="2000"/>
                                        <p:tgtEl>
                                          <p:spTgt spid="3">
                                            <p:txEl>
                                              <p:pRg st="0" end="0"/>
                                            </p:txEl>
                                          </p:spTgt>
                                        </p:tgtEl>
                                      </p:cBhvr>
                                    </p:animEffect>
                                  </p:childTnLst>
                                </p:cTn>
                              </p:par>
                              <p:par>
                                <p:cTn id="11" presetID="5" presetClass="entr" presetSubtype="10" fill="hold" grpId="0" nodeType="withEffect">
                                  <p:stCondLst>
                                    <p:cond delay="50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checkerboard(across)">
                                      <p:cBhvr>
                                        <p:cTn id="13"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00034" y="214290"/>
            <a:ext cx="7851648" cy="485764"/>
          </a:xfrm>
        </p:spPr>
        <p:txBody>
          <a:bodyPr>
            <a:normAutofit fontScale="90000"/>
          </a:bodyPr>
          <a:lstStyle/>
          <a:p>
            <a:endParaRPr lang="fr-FR" dirty="0"/>
          </a:p>
        </p:txBody>
      </p:sp>
      <p:sp>
        <p:nvSpPr>
          <p:cNvPr id="3" name="Sous-titre 2"/>
          <p:cNvSpPr>
            <a:spLocks noGrp="1"/>
          </p:cNvSpPr>
          <p:nvPr>
            <p:ph type="subTitle" idx="1"/>
          </p:nvPr>
        </p:nvSpPr>
        <p:spPr>
          <a:xfrm>
            <a:off x="533400" y="1000108"/>
            <a:ext cx="7854696" cy="5214974"/>
          </a:xfrm>
        </p:spPr>
        <p:txBody>
          <a:bodyPr/>
          <a:lstStyle/>
          <a:p>
            <a:endParaRPr lang="fr-FR" dirty="0"/>
          </a:p>
        </p:txBody>
      </p:sp>
      <p:pic>
        <p:nvPicPr>
          <p:cNvPr id="4" name="Image 3"/>
          <p:cNvPicPr/>
          <p:nvPr/>
        </p:nvPicPr>
        <p:blipFill>
          <a:blip r:embed="rId2"/>
          <a:srcRect l="9587" t="11022" r="12485" b="28139"/>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0" y="0"/>
            <a:ext cx="9144000" cy="6858000"/>
          </a:xfrm>
        </p:spPr>
        <p:txBody>
          <a:bodyPr/>
          <a:lstStyle/>
          <a:p>
            <a:endParaRPr lang="fr-FR" dirty="0"/>
          </a:p>
        </p:txBody>
      </p:sp>
      <p:pic>
        <p:nvPicPr>
          <p:cNvPr id="6" name="Image 5"/>
          <p:cNvPicPr/>
          <p:nvPr/>
        </p:nvPicPr>
        <p:blipFill>
          <a:blip r:embed="rId2"/>
          <a:srcRect l="12645" t="5488" r="4766" b="18351"/>
          <a:stretch>
            <a:fillRect/>
          </a:stretch>
        </p:blipFill>
        <p:spPr bwMode="auto">
          <a:xfrm>
            <a:off x="0" y="0"/>
            <a:ext cx="9144000" cy="6857999"/>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14348" y="357166"/>
            <a:ext cx="7851648" cy="414326"/>
          </a:xfrm>
        </p:spPr>
        <p:txBody>
          <a:bodyPr>
            <a:normAutofit fontScale="90000"/>
          </a:bodyPr>
          <a:lstStyle/>
          <a:p>
            <a:endParaRPr lang="fr-FR" dirty="0"/>
          </a:p>
        </p:txBody>
      </p:sp>
      <p:sp>
        <p:nvSpPr>
          <p:cNvPr id="3" name="Sous-titre 2"/>
          <p:cNvSpPr>
            <a:spLocks noGrp="1"/>
          </p:cNvSpPr>
          <p:nvPr>
            <p:ph type="subTitle" idx="1"/>
          </p:nvPr>
        </p:nvSpPr>
        <p:spPr>
          <a:xfrm>
            <a:off x="533400" y="1000108"/>
            <a:ext cx="7854696" cy="4786346"/>
          </a:xfrm>
        </p:spPr>
        <p:txBody>
          <a:bodyPr/>
          <a:lstStyle/>
          <a:p>
            <a:endParaRPr lang="fr-FR" dirty="0"/>
          </a:p>
        </p:txBody>
      </p:sp>
      <p:pic>
        <p:nvPicPr>
          <p:cNvPr id="4" name="Image 3"/>
          <p:cNvPicPr/>
          <p:nvPr/>
        </p:nvPicPr>
        <p:blipFill>
          <a:blip r:embed="rId2"/>
          <a:srcRect b="6773"/>
          <a:stretch>
            <a:fillRect/>
          </a:stretch>
        </p:blipFill>
        <p:spPr bwMode="auto">
          <a:xfrm>
            <a:off x="0" y="0"/>
            <a:ext cx="9143999" cy="685800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7158" y="0"/>
            <a:ext cx="8027890" cy="1500174"/>
          </a:xfrm>
        </p:spPr>
        <p:txBody>
          <a:bodyPr>
            <a:normAutofit fontScale="90000"/>
          </a:bodyPr>
          <a:lstStyle/>
          <a:p>
            <a:pPr lvl="0" algn="l"/>
            <a:r>
              <a:rPr lang="fr-FR" sz="2800" dirty="0" smtClean="0">
                <a:solidFill>
                  <a:schemeClr val="accent2">
                    <a:lumMod val="75000"/>
                  </a:schemeClr>
                </a:solidFill>
              </a:rPr>
              <a:t>Les impressions : </a:t>
            </a:r>
            <a:br>
              <a:rPr lang="fr-FR" sz="2800" dirty="0" smtClean="0">
                <a:solidFill>
                  <a:schemeClr val="accent2">
                    <a:lumMod val="75000"/>
                  </a:schemeClr>
                </a:solidFill>
              </a:rPr>
            </a:br>
            <a:r>
              <a:rPr lang="fr-FR" sz="2800" dirty="0" smtClean="0">
                <a:solidFill>
                  <a:schemeClr val="accent2">
                    <a:lumMod val="75000"/>
                  </a:schemeClr>
                </a:solidFill>
              </a:rPr>
              <a:t>2-1- Fiche de liquidation : </a:t>
            </a:r>
            <a:r>
              <a:rPr lang="fr-FR" dirty="0" smtClean="0">
                <a:solidFill>
                  <a:schemeClr val="accent2">
                    <a:lumMod val="75000"/>
                  </a:schemeClr>
                </a:solidFill>
              </a:rPr>
              <a:t/>
            </a:r>
            <a:br>
              <a:rPr lang="fr-FR" dirty="0" smtClean="0">
                <a:solidFill>
                  <a:schemeClr val="accent2">
                    <a:lumMod val="75000"/>
                  </a:schemeClr>
                </a:solidFill>
              </a:rPr>
            </a:br>
            <a:endParaRPr lang="fr-FR" dirty="0">
              <a:solidFill>
                <a:schemeClr val="accent2">
                  <a:lumMod val="75000"/>
                </a:schemeClr>
              </a:solidFill>
            </a:endParaRPr>
          </a:p>
        </p:txBody>
      </p:sp>
      <p:sp>
        <p:nvSpPr>
          <p:cNvPr id="3" name="Sous-titre 2"/>
          <p:cNvSpPr>
            <a:spLocks noGrp="1"/>
          </p:cNvSpPr>
          <p:nvPr>
            <p:ph type="subTitle" idx="1"/>
          </p:nvPr>
        </p:nvSpPr>
        <p:spPr>
          <a:xfrm>
            <a:off x="0" y="0"/>
            <a:ext cx="9144000" cy="6858000"/>
          </a:xfrm>
        </p:spPr>
        <p:txBody>
          <a:bodyPr/>
          <a:lstStyle/>
          <a:p>
            <a:endParaRPr lang="fr-FR" dirty="0"/>
          </a:p>
        </p:txBody>
      </p:sp>
      <p:pic>
        <p:nvPicPr>
          <p:cNvPr id="4" name="Image 3"/>
          <p:cNvPicPr/>
          <p:nvPr/>
        </p:nvPicPr>
        <p:blipFill>
          <a:blip r:embed="rId2"/>
          <a:srcRect l="54178" t="22098" r="17734" b="19672"/>
          <a:stretch>
            <a:fillRect/>
          </a:stretch>
        </p:blipFill>
        <p:spPr bwMode="auto">
          <a:xfrm>
            <a:off x="2571736" y="785794"/>
            <a:ext cx="4643470" cy="592935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nodePh="1">
                                  <p:stCondLst>
                                    <p:cond delay="100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0"/>
            <a:ext cx="7423052" cy="1000108"/>
          </a:xfrm>
        </p:spPr>
        <p:txBody>
          <a:bodyPr>
            <a:normAutofit/>
          </a:bodyPr>
          <a:lstStyle/>
          <a:p>
            <a:pPr algn="l"/>
            <a:r>
              <a:rPr lang="fr-FR" sz="2800" dirty="0" smtClean="0">
                <a:solidFill>
                  <a:schemeClr val="accent1">
                    <a:lumMod val="75000"/>
                  </a:schemeClr>
                </a:solidFill>
              </a:rPr>
              <a:t>2-2- Titre de pension :  </a:t>
            </a:r>
            <a:br>
              <a:rPr lang="fr-FR" sz="2800" dirty="0" smtClean="0">
                <a:solidFill>
                  <a:schemeClr val="accent1">
                    <a:lumMod val="75000"/>
                  </a:schemeClr>
                </a:solidFill>
              </a:rPr>
            </a:br>
            <a:endParaRPr lang="fr-FR" sz="2800" dirty="0">
              <a:solidFill>
                <a:schemeClr val="accent1">
                  <a:lumMod val="75000"/>
                </a:schemeClr>
              </a:solidFill>
            </a:endParaRPr>
          </a:p>
        </p:txBody>
      </p:sp>
      <p:sp>
        <p:nvSpPr>
          <p:cNvPr id="3" name="Sous-titre 2"/>
          <p:cNvSpPr>
            <a:spLocks noGrp="1"/>
          </p:cNvSpPr>
          <p:nvPr>
            <p:ph type="subTitle" idx="1"/>
          </p:nvPr>
        </p:nvSpPr>
        <p:spPr>
          <a:xfrm>
            <a:off x="214282" y="0"/>
            <a:ext cx="8143932" cy="6858000"/>
          </a:xfrm>
        </p:spPr>
        <p:txBody>
          <a:bodyPr/>
          <a:lstStyle/>
          <a:p>
            <a:endParaRPr lang="fr-FR" dirty="0"/>
          </a:p>
        </p:txBody>
      </p:sp>
      <p:pic>
        <p:nvPicPr>
          <p:cNvPr id="4" name="Image 3"/>
          <p:cNvPicPr/>
          <p:nvPr/>
        </p:nvPicPr>
        <p:blipFill>
          <a:blip r:embed="rId2"/>
          <a:srcRect l="19163" t="22500" r="54071" b="12044"/>
          <a:stretch>
            <a:fillRect/>
          </a:stretch>
        </p:blipFill>
        <p:spPr bwMode="auto">
          <a:xfrm>
            <a:off x="2714612" y="571480"/>
            <a:ext cx="4572032" cy="628652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style.rotation</p:attrName>
                                        </p:attrNameLst>
                                      </p:cBhvr>
                                      <p:tavLst>
                                        <p:tav tm="0">
                                          <p:val>
                                            <p:fltVal val="720"/>
                                          </p:val>
                                        </p:tav>
                                        <p:tav tm="100000">
                                          <p:val>
                                            <p:fltVal val="0"/>
                                          </p:val>
                                        </p:tav>
                                      </p:tavLst>
                                    </p:anim>
                                    <p:anim calcmode="lin" valueType="num">
                                      <p:cBhvr>
                                        <p:cTn id="9" dur="2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0" dur="2000" fill="hold"/>
                                        <p:tgtEl>
                                          <p:spTgt spid="3">
                                            <p:txEl>
                                              <p:pRg st="0" end="0"/>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14282" y="0"/>
            <a:ext cx="7851648" cy="1142984"/>
          </a:xfrm>
        </p:spPr>
        <p:txBody>
          <a:bodyPr>
            <a:noAutofit/>
          </a:bodyPr>
          <a:lstStyle/>
          <a:p>
            <a:pPr algn="l"/>
            <a:r>
              <a:rPr lang="fr-FR" sz="2800" dirty="0" smtClean="0">
                <a:solidFill>
                  <a:schemeClr val="accent2">
                    <a:lumMod val="75000"/>
                  </a:schemeClr>
                </a:solidFill>
              </a:rPr>
              <a:t>2-3  Carte de retraité : </a:t>
            </a:r>
            <a:endParaRPr lang="fr-FR" sz="2800" dirty="0">
              <a:solidFill>
                <a:schemeClr val="accent2">
                  <a:lumMod val="75000"/>
                </a:schemeClr>
              </a:solidFill>
            </a:endParaRPr>
          </a:p>
        </p:txBody>
      </p:sp>
      <p:sp>
        <p:nvSpPr>
          <p:cNvPr id="3" name="Sous-titre 2"/>
          <p:cNvSpPr>
            <a:spLocks noGrp="1"/>
          </p:cNvSpPr>
          <p:nvPr>
            <p:ph type="subTitle" idx="1"/>
          </p:nvPr>
        </p:nvSpPr>
        <p:spPr/>
        <p:txBody>
          <a:bodyPr/>
          <a:lstStyle/>
          <a:p>
            <a:endParaRPr lang="fr-FR" dirty="0"/>
          </a:p>
        </p:txBody>
      </p:sp>
      <p:pic>
        <p:nvPicPr>
          <p:cNvPr id="4" name="Image 3"/>
          <p:cNvPicPr/>
          <p:nvPr/>
        </p:nvPicPr>
        <p:blipFill>
          <a:blip r:embed="rId2"/>
          <a:srcRect l="24959" t="7276" r="20331" b="49727"/>
          <a:stretch>
            <a:fillRect/>
          </a:stretch>
        </p:blipFill>
        <p:spPr bwMode="auto">
          <a:xfrm>
            <a:off x="785786" y="1285860"/>
            <a:ext cx="7358114" cy="3929090"/>
          </a:xfrm>
          <a:prstGeom prst="rect">
            <a:avLst/>
          </a:prstGeom>
          <a:noFill/>
          <a:ln w="9525">
            <a:noFill/>
            <a:miter lim="800000"/>
            <a:headEnd/>
            <a:tailEnd/>
          </a:ln>
        </p:spPr>
      </p:pic>
    </p:spTree>
  </p:cSld>
  <p:clrMapOvr>
    <a:masterClrMapping/>
  </p:clrMapOvr>
  <p:transition>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00034" y="642918"/>
            <a:ext cx="7851648" cy="1828800"/>
          </a:xfrm>
        </p:spPr>
        <p:txBody>
          <a:bodyPr/>
          <a:lstStyle/>
          <a:p>
            <a:pPr lvl="0" algn="l"/>
            <a:r>
              <a:rPr lang="fr-FR" dirty="0" smtClean="0">
                <a:solidFill>
                  <a:schemeClr val="accent1">
                    <a:lumMod val="75000"/>
                  </a:schemeClr>
                </a:solidFill>
              </a:rPr>
              <a:t>Conclusion : </a:t>
            </a:r>
            <a:r>
              <a:rPr lang="fr-FR" dirty="0" smtClean="0"/>
              <a:t/>
            </a:r>
            <a:br>
              <a:rPr lang="fr-FR" dirty="0" smtClean="0"/>
            </a:br>
            <a:endParaRPr lang="fr-FR" dirty="0"/>
          </a:p>
        </p:txBody>
      </p:sp>
      <p:sp>
        <p:nvSpPr>
          <p:cNvPr id="3" name="Sous-titre 2"/>
          <p:cNvSpPr>
            <a:spLocks noGrp="1"/>
          </p:cNvSpPr>
          <p:nvPr>
            <p:ph type="subTitle" idx="1"/>
          </p:nvPr>
        </p:nvSpPr>
        <p:spPr>
          <a:xfrm>
            <a:off x="533400" y="1785926"/>
            <a:ext cx="7854696" cy="4286280"/>
          </a:xfrm>
        </p:spPr>
        <p:txBody>
          <a:bodyPr>
            <a:normAutofit/>
          </a:bodyPr>
          <a:lstStyle/>
          <a:p>
            <a:pPr algn="l"/>
            <a:r>
              <a:rPr lang="fr-FR" sz="3600" dirty="0" smtClean="0"/>
              <a:t> </a:t>
            </a:r>
            <a:r>
              <a:rPr lang="fr-FR" sz="3600" b="1" dirty="0" smtClean="0"/>
              <a:t>On introduit ce chapitre par un aperçu sur les différents choix techniques, Delphi 7, par la suite, nous donnons une brève explication sur le contenue du logiciel.  </a:t>
            </a:r>
            <a:endParaRPr lang="fr-FR" sz="3600"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checkerboard(across)">
                                      <p:cBhvr>
                                        <p:cTn id="10"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28596" y="285728"/>
            <a:ext cx="7423052" cy="1828800"/>
          </a:xfrm>
        </p:spPr>
        <p:txBody>
          <a:bodyPr/>
          <a:lstStyle/>
          <a:p>
            <a:pPr algn="l"/>
            <a:r>
              <a:rPr lang="fr-FR" i="1" dirty="0" smtClean="0">
                <a:solidFill>
                  <a:schemeClr val="accent1">
                    <a:lumMod val="75000"/>
                  </a:schemeClr>
                </a:solidFill>
              </a:rPr>
              <a:t>Conclusion générale</a:t>
            </a:r>
            <a:r>
              <a:rPr lang="fr-FR" dirty="0" smtClean="0"/>
              <a:t/>
            </a:r>
            <a:br>
              <a:rPr lang="fr-FR" dirty="0" smtClean="0"/>
            </a:br>
            <a:endParaRPr lang="fr-FR" dirty="0"/>
          </a:p>
        </p:txBody>
      </p:sp>
      <p:sp>
        <p:nvSpPr>
          <p:cNvPr id="3" name="Sous-titre 2"/>
          <p:cNvSpPr>
            <a:spLocks noGrp="1"/>
          </p:cNvSpPr>
          <p:nvPr>
            <p:ph type="subTitle" idx="1"/>
          </p:nvPr>
        </p:nvSpPr>
        <p:spPr>
          <a:xfrm>
            <a:off x="533400" y="1428736"/>
            <a:ext cx="7854696" cy="5000660"/>
          </a:xfrm>
        </p:spPr>
        <p:txBody>
          <a:bodyPr>
            <a:normAutofit fontScale="25000" lnSpcReduction="20000"/>
          </a:bodyPr>
          <a:lstStyle/>
          <a:p>
            <a:pPr algn="l"/>
            <a:r>
              <a:rPr lang="fr-FR" b="1" i="1" dirty="0" smtClean="0"/>
              <a:t> </a:t>
            </a:r>
            <a:endParaRPr lang="fr-FR" sz="9600" b="1" dirty="0" smtClean="0"/>
          </a:p>
          <a:p>
            <a:pPr algn="l"/>
            <a:r>
              <a:rPr lang="fr-FR" sz="8000" b="1" dirty="0" smtClean="0"/>
              <a:t>      Notre objectif  principal consiste à concevoir est réaliser un système d’information pour  le suivi des retraites indirectes au niveau de la caisse nationale de retraite </a:t>
            </a:r>
            <a:r>
              <a:rPr lang="fr-FR" sz="8000" b="1" dirty="0" smtClean="0">
                <a:solidFill>
                  <a:srgbClr val="FF0000"/>
                </a:solidFill>
              </a:rPr>
              <a:t>(CNR)-Agence de M’</a:t>
            </a:r>
            <a:r>
              <a:rPr lang="fr-FR" sz="8000" b="1" dirty="0" err="1" smtClean="0">
                <a:solidFill>
                  <a:srgbClr val="FF0000"/>
                </a:solidFill>
              </a:rPr>
              <a:t>sila</a:t>
            </a:r>
            <a:r>
              <a:rPr lang="fr-FR" sz="8000" b="1" dirty="0" smtClean="0">
                <a:solidFill>
                  <a:srgbClr val="FF0000"/>
                </a:solidFill>
              </a:rPr>
              <a:t> .</a:t>
            </a:r>
          </a:p>
          <a:p>
            <a:pPr algn="l"/>
            <a:endParaRPr lang="fr-FR" sz="8000" b="1" dirty="0" smtClean="0"/>
          </a:p>
          <a:p>
            <a:pPr algn="l"/>
            <a:r>
              <a:rPr lang="fr-FR" sz="8000" b="1" dirty="0" smtClean="0"/>
              <a:t>      Ce travail est porté sur la conception d’une base  de données monoposte. Nous avons choisi la méthode Merise comme outil d’analyse et de conception et de même l’environnement Delphi 7 pour la phase de programmation et d’implémentation.</a:t>
            </a:r>
          </a:p>
          <a:p>
            <a:pPr algn="l"/>
            <a:r>
              <a:rPr lang="fr-FR" sz="8000" b="1" dirty="0" smtClean="0"/>
              <a:t>       Le logiciel produit répond grandement aux objectifs visés et permet d’automatiser efficacement les différentes  activités au niveau de la sous direction des pensions.</a:t>
            </a:r>
          </a:p>
          <a:p>
            <a:pPr algn="l"/>
            <a:endParaRPr lang="fr-FR" sz="8000" b="1" dirty="0" smtClean="0"/>
          </a:p>
          <a:p>
            <a:pPr algn="l"/>
            <a:r>
              <a:rPr lang="fr-FR" sz="8000" b="1" dirty="0" smtClean="0"/>
              <a:t>       Comme perspectives à ce travail et afin d’augmenter la rentabilité de notre logiciel, on propose de développer une autre version du logiciel dans une architecture réseaux en intégrant les autres services qui ont une grande liaison avec le service étudié pour avoir un système complet et </a:t>
            </a:r>
            <a:r>
              <a:rPr lang="fr-FR" sz="8000" b="1" dirty="0" smtClean="0">
                <a:solidFill>
                  <a:srgbClr val="FF0000"/>
                </a:solidFill>
              </a:rPr>
              <a:t>100</a:t>
            </a:r>
            <a:r>
              <a:rPr lang="ar-SA" sz="8000" b="1" dirty="0" smtClean="0">
                <a:solidFill>
                  <a:srgbClr val="FF0000"/>
                </a:solidFill>
              </a:rPr>
              <a:t>٪</a:t>
            </a:r>
            <a:r>
              <a:rPr lang="fr-FR" sz="8000" b="1" dirty="0" smtClean="0"/>
              <a:t> automatisé</a:t>
            </a:r>
            <a:endParaRPr lang="fr-FR" sz="8000"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4500"/>
                            </p:stCondLst>
                            <p:childTnLst>
                              <p:par>
                                <p:cTn id="13" presetID="8" presetClass="entr" presetSubtype="16" fill="hold" grpId="0" nodeType="after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par>
                          <p:cTn id="16" fill="hold">
                            <p:stCondLst>
                              <p:cond delay="6500"/>
                            </p:stCondLst>
                            <p:childTnLst>
                              <p:par>
                                <p:cTn id="17" presetID="8" presetClass="entr" presetSubtype="16"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diamond(in)">
                                      <p:cBhvr>
                                        <p:cTn id="19" dur="2000"/>
                                        <p:tgtEl>
                                          <p:spTgt spid="3">
                                            <p:txEl>
                                              <p:pRg st="3" end="3"/>
                                            </p:txEl>
                                          </p:spTgt>
                                        </p:tgtEl>
                                      </p:cBhvr>
                                    </p:animEffect>
                                  </p:childTnLst>
                                </p:cTn>
                              </p:par>
                            </p:childTnLst>
                          </p:cTn>
                        </p:par>
                        <p:par>
                          <p:cTn id="20" fill="hold">
                            <p:stCondLst>
                              <p:cond delay="8500"/>
                            </p:stCondLst>
                            <p:childTnLst>
                              <p:par>
                                <p:cTn id="21" presetID="8" presetClass="entr" presetSubtype="16" fill="hold" grpId="0" nodeType="after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amond(in)">
                                      <p:cBhvr>
                                        <p:cTn id="23" dur="2000"/>
                                        <p:tgtEl>
                                          <p:spTgt spid="3">
                                            <p:txEl>
                                              <p:pRg st="4" end="4"/>
                                            </p:txEl>
                                          </p:spTgt>
                                        </p:tgtEl>
                                      </p:cBhvr>
                                    </p:animEffect>
                                  </p:childTnLst>
                                </p:cTn>
                              </p:par>
                            </p:childTnLst>
                          </p:cTn>
                        </p:par>
                        <p:par>
                          <p:cTn id="24" fill="hold">
                            <p:stCondLst>
                              <p:cond delay="10500"/>
                            </p:stCondLst>
                            <p:childTnLst>
                              <p:par>
                                <p:cTn id="25" presetID="8" presetClass="entr" presetSubtype="16" fill="hold" grpId="0"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amond(in)">
                                      <p:cBhvr>
                                        <p:cTn id="2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pic>
        <p:nvPicPr>
          <p:cNvPr id="1026" name="Picture 2" descr="D:\GRAVI MOUNIRA\44\Nouveau dossier (3)\007.gif"/>
          <p:cNvPicPr>
            <a:picLocks noChangeAspect="1" noChangeArrowheads="1" noCrop="1"/>
          </p:cNvPicPr>
          <p:nvPr/>
        </p:nvPicPr>
        <p:blipFill>
          <a:blip r:embed="rId2"/>
          <a:srcRect/>
          <a:stretch>
            <a:fillRect/>
          </a:stretch>
        </p:blipFill>
        <p:spPr bwMode="auto">
          <a:xfrm>
            <a:off x="0" y="357166"/>
            <a:ext cx="7429552" cy="5055729"/>
          </a:xfrm>
          <a:prstGeom prst="rect">
            <a:avLst/>
          </a:prstGeom>
          <a:noFill/>
        </p:spPr>
      </p:pic>
      <p:sp>
        <p:nvSpPr>
          <p:cNvPr id="5" name="Rectangle 4"/>
          <p:cNvSpPr/>
          <p:nvPr/>
        </p:nvSpPr>
        <p:spPr>
          <a:xfrm rot="1400010">
            <a:off x="6628412" y="86324"/>
            <a:ext cx="2412734" cy="2585323"/>
          </a:xfrm>
          <a:prstGeom prst="rect">
            <a:avLst/>
          </a:prstGeom>
        </p:spPr>
        <p:txBody>
          <a:bodyPr wrap="square">
            <a:spAutoFit/>
          </a:bodyPr>
          <a:lstStyle/>
          <a:p>
            <a:pPr algn="ctr"/>
            <a:r>
              <a:rPr lang="fr-FR" sz="5400" b="1" dirty="0" smtClean="0">
                <a:ln w="10541" cmpd="sng">
                  <a:solidFill>
                    <a:srgbClr val="7D7D7D">
                      <a:tint val="100000"/>
                      <a:shade val="100000"/>
                      <a:satMod val="110000"/>
                    </a:srgbClr>
                  </a:solidFill>
                  <a:prstDash val="solid"/>
                </a:ln>
                <a:solidFill>
                  <a:schemeClr val="tx2">
                    <a:lumMod val="50000"/>
                  </a:schemeClr>
                </a:solidFill>
                <a:latin typeface="Brush Script MT" pitchFamily="66" charset="0"/>
              </a:rPr>
              <a:t>merci de votre écoute</a:t>
            </a:r>
            <a:endParaRPr lang="fr-FR" sz="5400" b="1" dirty="0">
              <a:ln w="10541" cmpd="sng">
                <a:solidFill>
                  <a:srgbClr val="7D7D7D">
                    <a:tint val="100000"/>
                    <a:shade val="100000"/>
                    <a:satMod val="110000"/>
                  </a:srgbClr>
                </a:solidFill>
                <a:prstDash val="solid"/>
              </a:ln>
              <a:solidFill>
                <a:schemeClr val="tx2">
                  <a:lumMod val="50000"/>
                </a:schemeClr>
              </a:solidFill>
              <a:latin typeface="Brush Script MT" pitchFamily="66" charset="0"/>
            </a:endParaRPr>
          </a:p>
        </p:txBody>
      </p:sp>
      <p:sp>
        <p:nvSpPr>
          <p:cNvPr id="6" name="Rectangle 5"/>
          <p:cNvSpPr/>
          <p:nvPr/>
        </p:nvSpPr>
        <p:spPr>
          <a:xfrm>
            <a:off x="571472" y="5357826"/>
            <a:ext cx="7327327" cy="1200329"/>
          </a:xfrm>
          <a:prstGeom prst="rect">
            <a:avLst/>
          </a:prstGeom>
          <a:noFill/>
        </p:spPr>
        <p:txBody>
          <a:bodyPr wrap="non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fr-FR" sz="5400" b="1" cap="all" spc="0" dirty="0" smtClean="0">
                <a:ln/>
                <a:solidFill>
                  <a:schemeClr val="tx2">
                    <a:lumMod val="50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TIBOUB  BILAL  </a:t>
            </a:r>
            <a:r>
              <a:rPr lang="fr-FR" sz="7200" b="1" cap="all" spc="0" dirty="0" smtClean="0">
                <a:ln/>
                <a:solidFill>
                  <a:schemeClr val="tx2">
                    <a:lumMod val="50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2012</a:t>
            </a:r>
            <a:endParaRPr lang="fr-FR" sz="5400" b="1" cap="all" spc="0" dirty="0">
              <a:ln/>
              <a:solidFill>
                <a:schemeClr val="tx2">
                  <a:lumMod val="50000"/>
                </a:schemeClr>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ransition spd="med">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nodeType="withEffect">
                                  <p:stCondLst>
                                    <p:cond delay="50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2000" fill="hold"/>
                                        <p:tgtEl>
                                          <p:spTgt spid="1026"/>
                                        </p:tgtEl>
                                        <p:attrNameLst>
                                          <p:attrName>ppt_x</p:attrName>
                                        </p:attrNameLst>
                                      </p:cBhvr>
                                      <p:tavLst>
                                        <p:tav tm="0">
                                          <p:val>
                                            <p:strVal val="#ppt_x"/>
                                          </p:val>
                                        </p:tav>
                                        <p:tav tm="100000">
                                          <p:val>
                                            <p:strVal val="#ppt_x"/>
                                          </p:val>
                                        </p:tav>
                                      </p:tavLst>
                                    </p:anim>
                                    <p:anim calcmode="lin" valueType="num">
                                      <p:cBhvr additive="base">
                                        <p:cTn id="8" dur="2000" fill="hold"/>
                                        <p:tgtEl>
                                          <p:spTgt spid="1026"/>
                                        </p:tgtEl>
                                        <p:attrNameLst>
                                          <p:attrName>ppt_y</p:attrName>
                                        </p:attrNameLst>
                                      </p:cBhvr>
                                      <p:tavLst>
                                        <p:tav tm="0">
                                          <p:val>
                                            <p:strVal val="1+#ppt_h/2"/>
                                          </p:val>
                                        </p:tav>
                                        <p:tav tm="100000">
                                          <p:val>
                                            <p:strVal val="#ppt_y"/>
                                          </p:val>
                                        </p:tav>
                                      </p:tavLst>
                                    </p:anim>
                                  </p:childTnLst>
                                </p:cTn>
                              </p:par>
                              <p:par>
                                <p:cTn id="9" presetID="35" presetClass="entr" presetSubtype="0" fill="hold" grpId="0" nodeType="withEffect">
                                  <p:stCondLst>
                                    <p:cond delay="150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0"/>
                                        <p:tgtEl>
                                          <p:spTgt spid="5"/>
                                        </p:tgtEl>
                                      </p:cBhvr>
                                    </p:animEffect>
                                    <p:anim calcmode="lin" valueType="num">
                                      <p:cBhvr>
                                        <p:cTn id="12" dur="5000" fill="hold"/>
                                        <p:tgtEl>
                                          <p:spTgt spid="5"/>
                                        </p:tgtEl>
                                        <p:attrNameLst>
                                          <p:attrName>style.rotation</p:attrName>
                                        </p:attrNameLst>
                                      </p:cBhvr>
                                      <p:tavLst>
                                        <p:tav tm="0">
                                          <p:val>
                                            <p:fltVal val="720"/>
                                          </p:val>
                                        </p:tav>
                                        <p:tav tm="100000">
                                          <p:val>
                                            <p:fltVal val="0"/>
                                          </p:val>
                                        </p:tav>
                                      </p:tavLst>
                                    </p:anim>
                                    <p:anim calcmode="lin" valueType="num">
                                      <p:cBhvr>
                                        <p:cTn id="13" dur="5000" fill="hold"/>
                                        <p:tgtEl>
                                          <p:spTgt spid="5"/>
                                        </p:tgtEl>
                                        <p:attrNameLst>
                                          <p:attrName>ppt_h</p:attrName>
                                        </p:attrNameLst>
                                      </p:cBhvr>
                                      <p:tavLst>
                                        <p:tav tm="0">
                                          <p:val>
                                            <p:fltVal val="0"/>
                                          </p:val>
                                        </p:tav>
                                        <p:tav tm="100000">
                                          <p:val>
                                            <p:strVal val="#ppt_h"/>
                                          </p:val>
                                        </p:tav>
                                      </p:tavLst>
                                    </p:anim>
                                    <p:anim calcmode="lin" valueType="num">
                                      <p:cBhvr>
                                        <p:cTn id="14" dur="5000" fill="hold"/>
                                        <p:tgtEl>
                                          <p:spTgt spid="5"/>
                                        </p:tgtEl>
                                        <p:attrNameLst>
                                          <p:attrName>ppt_w</p:attrName>
                                        </p:attrNameLst>
                                      </p:cBhvr>
                                      <p:tavLst>
                                        <p:tav tm="0">
                                          <p:val>
                                            <p:fltVal val="0"/>
                                          </p:val>
                                        </p:tav>
                                        <p:tav tm="100000">
                                          <p:val>
                                            <p:strVal val="#ppt_w"/>
                                          </p:val>
                                        </p:tav>
                                      </p:tavLst>
                                    </p:anim>
                                  </p:childTnLst>
                                </p:cTn>
                              </p:par>
                              <p:par>
                                <p:cTn id="15" presetID="35" presetClass="entr" presetSubtype="0" fill="hold" grpId="0" nodeType="withEffect">
                                  <p:stCondLst>
                                    <p:cond delay="20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0"/>
                                        <p:tgtEl>
                                          <p:spTgt spid="6"/>
                                        </p:tgtEl>
                                      </p:cBhvr>
                                    </p:animEffect>
                                    <p:anim calcmode="lin" valueType="num">
                                      <p:cBhvr>
                                        <p:cTn id="18" dur="5000" fill="hold"/>
                                        <p:tgtEl>
                                          <p:spTgt spid="6"/>
                                        </p:tgtEl>
                                        <p:attrNameLst>
                                          <p:attrName>style.rotation</p:attrName>
                                        </p:attrNameLst>
                                      </p:cBhvr>
                                      <p:tavLst>
                                        <p:tav tm="0">
                                          <p:val>
                                            <p:fltVal val="720"/>
                                          </p:val>
                                        </p:tav>
                                        <p:tav tm="100000">
                                          <p:val>
                                            <p:fltVal val="0"/>
                                          </p:val>
                                        </p:tav>
                                      </p:tavLst>
                                    </p:anim>
                                    <p:anim calcmode="lin" valueType="num">
                                      <p:cBhvr>
                                        <p:cTn id="19" dur="5000" fill="hold"/>
                                        <p:tgtEl>
                                          <p:spTgt spid="6"/>
                                        </p:tgtEl>
                                        <p:attrNameLst>
                                          <p:attrName>ppt_h</p:attrName>
                                        </p:attrNameLst>
                                      </p:cBhvr>
                                      <p:tavLst>
                                        <p:tav tm="0">
                                          <p:val>
                                            <p:fltVal val="0"/>
                                          </p:val>
                                        </p:tav>
                                        <p:tav tm="100000">
                                          <p:val>
                                            <p:strVal val="#ppt_h"/>
                                          </p:val>
                                        </p:tav>
                                      </p:tavLst>
                                    </p:anim>
                                    <p:anim calcmode="lin" valueType="num">
                                      <p:cBhvr>
                                        <p:cTn id="20" dur="5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00034" y="0"/>
            <a:ext cx="7851648" cy="785794"/>
          </a:xfrm>
        </p:spPr>
        <p:txBody>
          <a:bodyPr>
            <a:normAutofit/>
          </a:bodyPr>
          <a:lstStyle/>
          <a:p>
            <a:pPr algn="l"/>
            <a:r>
              <a:rPr lang="fr-FR" sz="4800" i="1" dirty="0" smtClean="0">
                <a:solidFill>
                  <a:schemeClr val="accent1">
                    <a:lumMod val="75000"/>
                  </a:schemeClr>
                </a:solidFill>
              </a:rPr>
              <a:t>Introduction Générale:</a:t>
            </a:r>
            <a:endParaRPr lang="fr-FR" sz="4800" dirty="0">
              <a:solidFill>
                <a:schemeClr val="accent1">
                  <a:lumMod val="75000"/>
                </a:schemeClr>
              </a:solidFill>
            </a:endParaRPr>
          </a:p>
        </p:txBody>
      </p:sp>
      <p:sp>
        <p:nvSpPr>
          <p:cNvPr id="3" name="Sous-titre 2"/>
          <p:cNvSpPr>
            <a:spLocks noGrp="1"/>
          </p:cNvSpPr>
          <p:nvPr>
            <p:ph type="subTitle" idx="1"/>
          </p:nvPr>
        </p:nvSpPr>
        <p:spPr>
          <a:xfrm>
            <a:off x="285720" y="785794"/>
            <a:ext cx="8643998" cy="6072206"/>
          </a:xfrm>
        </p:spPr>
        <p:txBody>
          <a:bodyPr>
            <a:noAutofit/>
          </a:bodyPr>
          <a:lstStyle/>
          <a:p>
            <a:pPr algn="l">
              <a:lnSpc>
                <a:spcPct val="120000"/>
              </a:lnSpc>
            </a:pPr>
            <a:r>
              <a:rPr lang="fr-FR" sz="2000" b="1" dirty="0" smtClean="0"/>
              <a:t>     </a:t>
            </a:r>
            <a:r>
              <a:rPr lang="fr-FR" sz="2400" b="1" dirty="0" smtClean="0"/>
              <a:t>L’utilisation de l’informatique a changé de façon important depuis les années  80. Apres cette date l’informatique était cantonnée dans un rôle d’automatisation de taches administratives.</a:t>
            </a:r>
          </a:p>
          <a:p>
            <a:pPr algn="l">
              <a:lnSpc>
                <a:spcPct val="120000"/>
              </a:lnSpc>
            </a:pPr>
            <a:r>
              <a:rPr lang="fr-FR" sz="2400" b="1" dirty="0" smtClean="0"/>
              <a:t>   Aujourd’hui, l’informatique a conquis des domaines plus opérationnels et apporte des outils efficaces dans des secteurs comme la production, le commercial, le marketing, en relation directe avec le marché.</a:t>
            </a:r>
          </a:p>
          <a:p>
            <a:pPr algn="l">
              <a:lnSpc>
                <a:spcPct val="120000"/>
              </a:lnSpc>
            </a:pPr>
            <a:r>
              <a:rPr lang="fr-FR" sz="2400" b="1" dirty="0" smtClean="0"/>
              <a:t>   Dans notre travail nous choisissons de faire la conception et la réalisation d’un système d’information monoposte, ce système concerne le service des pensions de la</a:t>
            </a:r>
            <a:r>
              <a:rPr lang="fr-FR" sz="2400" b="1" dirty="0" smtClean="0">
                <a:solidFill>
                  <a:srgbClr val="FF0000"/>
                </a:solidFill>
              </a:rPr>
              <a:t> CNR </a:t>
            </a:r>
            <a:r>
              <a:rPr lang="fr-FR" sz="2400" b="1" dirty="0" smtClean="0"/>
              <a:t>agence de </a:t>
            </a:r>
            <a:r>
              <a:rPr lang="fr-FR" sz="2400" b="1" dirty="0" smtClean="0">
                <a:solidFill>
                  <a:srgbClr val="FF0000"/>
                </a:solidFill>
              </a:rPr>
              <a:t>M’</a:t>
            </a:r>
            <a:r>
              <a:rPr lang="fr-FR" sz="2400" b="1" dirty="0" err="1" smtClean="0">
                <a:solidFill>
                  <a:srgbClr val="FF0000"/>
                </a:solidFill>
              </a:rPr>
              <a:t>sila</a:t>
            </a:r>
            <a:r>
              <a:rPr lang="fr-FR" sz="2400" b="1" dirty="0" smtClean="0">
                <a:solidFill>
                  <a:srgbClr val="FF0000"/>
                </a:solidFill>
              </a:rPr>
              <a:t>, </a:t>
            </a:r>
            <a:r>
              <a:rPr lang="fr-FR" sz="2400" b="1" dirty="0" smtClean="0"/>
              <a:t>qui permet d’automatiser la gestion des retraites indirects. </a:t>
            </a:r>
          </a:p>
          <a:p>
            <a:endParaRPr lang="fr-FR" sz="18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8" presetClass="entr" presetSubtype="16" fill="hold" grpId="0" nodeType="afterEffect">
                                  <p:stCondLst>
                                    <p:cond delay="50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par>
                          <p:cTn id="13" fill="hold">
                            <p:stCondLst>
                              <p:cond delay="4500"/>
                            </p:stCondLst>
                            <p:childTnLst>
                              <p:par>
                                <p:cTn id="14" presetID="8" presetClass="entr" presetSubtype="16" fill="hold" grpId="0" nodeType="afterEffect">
                                  <p:stCondLst>
                                    <p:cond delay="50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diamond(in)">
                                      <p:cBhvr>
                                        <p:cTn id="16" dur="2000"/>
                                        <p:tgtEl>
                                          <p:spTgt spid="3">
                                            <p:txEl>
                                              <p:pRg st="1" end="1"/>
                                            </p:txEl>
                                          </p:spTgt>
                                        </p:tgtEl>
                                      </p:cBhvr>
                                    </p:animEffect>
                                  </p:childTnLst>
                                </p:cTn>
                              </p:par>
                            </p:childTnLst>
                          </p:cTn>
                        </p:par>
                        <p:par>
                          <p:cTn id="17" fill="hold">
                            <p:stCondLst>
                              <p:cond delay="7000"/>
                            </p:stCondLst>
                            <p:childTnLst>
                              <p:par>
                                <p:cTn id="18" presetID="8" presetClass="entr" presetSubtype="16" fill="hold" grpId="0" nodeType="afterEffect">
                                  <p:stCondLst>
                                    <p:cond delay="50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diamond(in)">
                                      <p:cBhvr>
                                        <p:cTn id="20"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sp>
        <p:nvSpPr>
          <p:cNvPr id="6" name="Plaque 5"/>
          <p:cNvSpPr/>
          <p:nvPr/>
        </p:nvSpPr>
        <p:spPr>
          <a:xfrm>
            <a:off x="0" y="0"/>
            <a:ext cx="9144000" cy="6858000"/>
          </a:xfrm>
          <a:prstGeom prst="bevel">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fr-FR">
              <a:ln>
                <a:solidFill>
                  <a:srgbClr val="FF0066"/>
                </a:solidFill>
              </a:ln>
            </a:endParaRPr>
          </a:p>
        </p:txBody>
      </p:sp>
      <p:sp>
        <p:nvSpPr>
          <p:cNvPr id="8" name="Rectangle 7"/>
          <p:cNvSpPr/>
          <p:nvPr/>
        </p:nvSpPr>
        <p:spPr>
          <a:xfrm>
            <a:off x="2143108" y="0"/>
            <a:ext cx="5214974"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5400" b="1" cap="none" spc="0" dirty="0" smtClean="0">
                <a:ln w="11430"/>
                <a:solidFill>
                  <a:schemeClr val="accent1">
                    <a:lumMod val="75000"/>
                  </a:schemeClr>
                </a:solidFill>
                <a:effectLst>
                  <a:outerShdw blurRad="50800" dist="39000" dir="5460000" algn="tl">
                    <a:srgbClr val="000000">
                      <a:alpha val="38000"/>
                    </a:srgbClr>
                  </a:outerShdw>
                </a:effectLst>
              </a:rPr>
              <a:t>Chapitre N° 01</a:t>
            </a:r>
            <a:endParaRPr lang="fr-FR" sz="5400" b="1" cap="none" spc="0" dirty="0">
              <a:ln w="11430"/>
              <a:solidFill>
                <a:schemeClr val="accent1">
                  <a:lumMod val="75000"/>
                </a:schemeClr>
              </a:solidFill>
              <a:effectLst>
                <a:outerShdw blurRad="50800" dist="39000" dir="5460000" algn="tl">
                  <a:srgbClr val="000000">
                    <a:alpha val="38000"/>
                  </a:srgbClr>
                </a:outerShdw>
              </a:effectLst>
            </a:endParaRPr>
          </a:p>
        </p:txBody>
      </p:sp>
      <p:sp>
        <p:nvSpPr>
          <p:cNvPr id="10" name="Rectangle 9"/>
          <p:cNvSpPr/>
          <p:nvPr/>
        </p:nvSpPr>
        <p:spPr>
          <a:xfrm>
            <a:off x="928662" y="1000108"/>
            <a:ext cx="7604895" cy="1754326"/>
          </a:xfrm>
          <a:prstGeom prst="rect">
            <a:avLst/>
          </a:prstGeom>
          <a:noFill/>
        </p:spPr>
        <p:txBody>
          <a:bodyPr wrap="square" lIns="91440" tIns="45720" rIns="91440" bIns="45720">
            <a:spAutoFit/>
          </a:bodyPr>
          <a:lstStyle/>
          <a:p>
            <a:pPr algn="ctr"/>
            <a:r>
              <a:rPr lang="fr-FR" sz="5400" b="1" dirty="0" smtClean="0">
                <a:ln w="900" cmpd="sng">
                  <a:solidFill>
                    <a:schemeClr val="accent1">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latin typeface="Times New Roman"/>
                <a:cs typeface="Times New Roman"/>
              </a:rPr>
              <a:t>Ẽ</a:t>
            </a:r>
            <a:r>
              <a:rPr lang="fr-FR" sz="5400" b="1" cap="none" spc="0" dirty="0" smtClean="0">
                <a:ln w="900" cmpd="sng">
                  <a:solidFill>
                    <a:schemeClr val="accent1">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rPr>
              <a:t>TUDE DE L’EXISTANT</a:t>
            </a:r>
            <a:endParaRPr lang="fr-FR" sz="5400" b="1" cap="none" spc="0" dirty="0">
              <a:ln w="900" cmpd="sng">
                <a:solidFill>
                  <a:schemeClr val="accent1">
                    <a:alpha val="55000"/>
                  </a:schemeClr>
                </a:solidFill>
                <a:prstDash val="solid"/>
              </a:ln>
              <a:solidFill>
                <a:schemeClr val="accent1">
                  <a:lumMod val="75000"/>
                </a:schemeClr>
              </a:solidFill>
              <a:effectLst>
                <a:innerShdw blurRad="101600" dist="76200" dir="5400000">
                  <a:schemeClr val="accent1">
                    <a:satMod val="190000"/>
                    <a:tint val="100000"/>
                    <a:alpha val="74000"/>
                  </a:schemeClr>
                </a:innerShdw>
              </a:effectLst>
            </a:endParaRPr>
          </a:p>
        </p:txBody>
      </p:sp>
      <p:sp>
        <p:nvSpPr>
          <p:cNvPr id="471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smtClean="0">
              <a:ln>
                <a:noFill/>
              </a:ln>
              <a:solidFill>
                <a:schemeClr val="tx1"/>
              </a:solidFill>
              <a:effectLst/>
              <a:latin typeface="Arial" pitchFamily="34" charset="0"/>
              <a:cs typeface="Arial" pitchFamily="34" charset="0"/>
            </a:endParaRPr>
          </a:p>
        </p:txBody>
      </p:sp>
      <p:sp>
        <p:nvSpPr>
          <p:cNvPr id="47105" name="WordArt 1"/>
          <p:cNvSpPr>
            <a:spLocks noChangeArrowheads="1" noChangeShapeType="1" noTextEdit="1"/>
          </p:cNvSpPr>
          <p:nvPr/>
        </p:nvSpPr>
        <p:spPr bwMode="auto">
          <a:xfrm>
            <a:off x="1071538" y="2786058"/>
            <a:ext cx="1785950" cy="862016"/>
          </a:xfrm>
          <a:prstGeom prst="rect">
            <a:avLst/>
          </a:prstGeom>
        </p:spPr>
        <p:txBody>
          <a:bodyPr wrap="none" fromWordArt="1">
            <a:prstTxWarp prst="textPlain">
              <a:avLst>
                <a:gd name="adj" fmla="val 50000"/>
              </a:avLst>
            </a:prstTxWarp>
          </a:bodyPr>
          <a:lstStyle/>
          <a:p>
            <a:pPr algn="ctr" rtl="0"/>
            <a:r>
              <a:rPr lang="fr-FR" sz="2000" u="sng" kern="10" spc="0" dirty="0" smtClean="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rPr>
              <a:t>Objectif :</a:t>
            </a:r>
            <a:endParaRPr lang="fr-FR" sz="2000" u="sng" kern="10" spc="0" dirty="0">
              <a:ln w="19050">
                <a:solidFill>
                  <a:srgbClr val="548DD4"/>
                </a:solidFill>
                <a:round/>
                <a:headEnd/>
                <a:tailEnd/>
              </a:ln>
              <a:solidFill>
                <a:srgbClr val="548DD4"/>
              </a:solidFill>
              <a:effectLst>
                <a:outerShdw dist="35921" dir="2700000" algn="ctr" rotWithShape="0">
                  <a:srgbClr val="990000"/>
                </a:outerShdw>
              </a:effectLst>
              <a:latin typeface="Arial Unicode MS"/>
              <a:ea typeface="Arial Unicode MS"/>
              <a:cs typeface="Arial Unicode MS"/>
            </a:endParaRPr>
          </a:p>
        </p:txBody>
      </p:sp>
      <p:sp>
        <p:nvSpPr>
          <p:cNvPr id="47107" name="Rectangle 3"/>
          <p:cNvSpPr>
            <a:spLocks noChangeArrowheads="1"/>
          </p:cNvSpPr>
          <p:nvPr/>
        </p:nvSpPr>
        <p:spPr bwMode="auto">
          <a:xfrm>
            <a:off x="714347" y="3143248"/>
            <a:ext cx="7643867" cy="29854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rgbClr val="FF0000"/>
                </a:solidFill>
                <a:effectLst/>
                <a:latin typeface="Arial" pitchFamily="34" charset="0"/>
                <a:ea typeface="Calibri" pitchFamily="34" charset="0"/>
                <a:cs typeface="Arial" pitchFamily="34" charset="0"/>
              </a:rPr>
              <a:t>  </a:t>
            </a:r>
          </a:p>
          <a:p>
            <a:pPr marL="0" marR="0" lvl="0" indent="449263" algn="l" defTabSz="914400" rtl="0" eaLnBrk="1" fontAlgn="base" latinLnBrk="0" hangingPunct="1">
              <a:lnSpc>
                <a:spcPct val="100000"/>
              </a:lnSpc>
              <a:spcBef>
                <a:spcPct val="0"/>
              </a:spcBef>
              <a:spcAft>
                <a:spcPct val="0"/>
              </a:spcAft>
              <a:buClrTx/>
              <a:buSzTx/>
              <a:buFontTx/>
              <a:buNone/>
              <a:tabLst/>
            </a:pPr>
            <a:endParaRPr lang="fr-FR" sz="2800" dirty="0" smtClean="0">
              <a:solidFill>
                <a:srgbClr val="FF0000"/>
              </a:solidFill>
              <a:latin typeface="Arial" pitchFamily="34" charset="0"/>
              <a:ea typeface="Calibri" pitchFamily="34" charset="0"/>
              <a:cs typeface="Arial" pitchFamily="34" charset="0"/>
            </a:endParaRPr>
          </a:p>
          <a:p>
            <a:pPr marL="0" marR="0" lvl="0" indent="449263" algn="l" defTabSz="914400" rtl="0" eaLnBrk="1" fontAlgn="base" latinLnBrk="0" hangingPunct="1">
              <a:lnSpc>
                <a:spcPct val="100000"/>
              </a:lnSpc>
              <a:spcBef>
                <a:spcPct val="0"/>
              </a:spcBef>
              <a:spcAft>
                <a:spcPct val="0"/>
              </a:spcAft>
              <a:buClrTx/>
              <a:buSzTx/>
              <a:buFontTx/>
              <a:buNone/>
              <a:tabLst/>
            </a:pP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La connaissance de la structure et l</a:t>
            </a:r>
            <a:r>
              <a:rPr kumimoji="0" lang="fr-FR" sz="2400"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organisation de</a:t>
            </a:r>
            <a:r>
              <a:rPr kumimoji="0" lang="fr-FR" sz="2400" b="0" i="0" u="none" strike="noStrike" cap="none" normalizeH="0" baseline="0" dirty="0" smtClean="0">
                <a:ln>
                  <a:noFill/>
                </a:ln>
                <a:solidFill>
                  <a:srgbClr val="000000"/>
                </a:solidFill>
                <a:effectLst/>
                <a:latin typeface="Arial" pitchFamily="34" charset="0"/>
                <a:ea typeface="Calibri" pitchFamily="34" charset="0"/>
                <a:cs typeface="Arial" pitchFamily="34" charset="0"/>
              </a:rPr>
              <a:t> </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l</a:t>
            </a:r>
            <a:r>
              <a:rPr kumimoji="0" lang="fr-FR" sz="2400"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entreprise, ainsi la structure organisationnelle et fonctionnelle du champ d</a:t>
            </a:r>
            <a:r>
              <a:rPr kumimoji="0" lang="fr-FR" sz="24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tude.</a:t>
            </a:r>
            <a:endParaRPr kumimoji="0" lang="fr-F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449263"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La connaissance de l</a:t>
            </a:r>
            <a:r>
              <a:rPr kumimoji="0" lang="fr-FR" sz="2400" b="0" i="0" u="none" strike="noStrike" cap="none" normalizeH="0" baseline="0" dirty="0" smtClean="0">
                <a:ln>
                  <a:noFill/>
                </a:ln>
                <a:solidFill>
                  <a:srgbClr val="000000"/>
                </a:solidFill>
                <a:effectLst/>
                <a:latin typeface="Calibri"/>
                <a:ea typeface="Calibri" pitchFamily="34" charset="0"/>
                <a:cs typeface="Times New Roman" pitchFamily="18" charset="0"/>
              </a:rPr>
              <a:t>’</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organisation et le fonctionnement du syst</a:t>
            </a:r>
            <a:r>
              <a:rPr kumimoji="0" lang="fr-FR" sz="2400" b="0" i="0" u="none" strike="noStrike" cap="none" normalizeH="0" baseline="0" dirty="0" smtClean="0">
                <a:ln>
                  <a:noFill/>
                </a:ln>
                <a:solidFill>
                  <a:srgbClr val="000000"/>
                </a:solidFill>
                <a:effectLst/>
                <a:latin typeface="Calibri"/>
                <a:ea typeface="Calibri" pitchFamily="34" charset="0"/>
                <a:cs typeface="Times New Roman" pitchFamily="18" charset="0"/>
              </a:rPr>
              <a:t>è</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me existant, ainsi la compr</a:t>
            </a:r>
            <a:r>
              <a:rPr kumimoji="0" lang="fr-FR" sz="2400" b="0" i="0" u="none" strike="noStrike" cap="none" normalizeH="0" baseline="0" dirty="0" smtClean="0">
                <a:ln>
                  <a:noFill/>
                </a:ln>
                <a:solidFill>
                  <a:srgbClr val="000000"/>
                </a:solidFill>
                <a:effectLst/>
                <a:latin typeface="Calibri"/>
                <a:ea typeface="Calibri" pitchFamily="34" charset="0"/>
                <a:cs typeface="Times New Roman" pitchFamily="18" charset="0"/>
              </a:rPr>
              <a:t>é</a:t>
            </a:r>
            <a:r>
              <a:rPr kumimoji="0" lang="fr-FR" sz="2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hension de son traitement  manuel.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50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par>
                                <p:cTn id="8" presetID="35" presetClass="entr" presetSubtype="0" fill="hold" grpId="0" nodeType="withEffect">
                                  <p:stCondLst>
                                    <p:cond delay="5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anim calcmode="lin" valueType="num">
                                      <p:cBhvr>
                                        <p:cTn id="11" dur="2000" fill="hold"/>
                                        <p:tgtEl>
                                          <p:spTgt spid="10"/>
                                        </p:tgtEl>
                                        <p:attrNameLst>
                                          <p:attrName>style.rotation</p:attrName>
                                        </p:attrNameLst>
                                      </p:cBhvr>
                                      <p:tavLst>
                                        <p:tav tm="0">
                                          <p:val>
                                            <p:fltVal val="720"/>
                                          </p:val>
                                        </p:tav>
                                        <p:tav tm="100000">
                                          <p:val>
                                            <p:fltVal val="0"/>
                                          </p:val>
                                        </p:tav>
                                      </p:tavLst>
                                    </p:anim>
                                    <p:anim calcmode="lin" valueType="num">
                                      <p:cBhvr>
                                        <p:cTn id="12" dur="2000" fill="hold"/>
                                        <p:tgtEl>
                                          <p:spTgt spid="10"/>
                                        </p:tgtEl>
                                        <p:attrNameLst>
                                          <p:attrName>ppt_h</p:attrName>
                                        </p:attrNameLst>
                                      </p:cBhvr>
                                      <p:tavLst>
                                        <p:tav tm="0">
                                          <p:val>
                                            <p:fltVal val="0"/>
                                          </p:val>
                                        </p:tav>
                                        <p:tav tm="100000">
                                          <p:val>
                                            <p:strVal val="#ppt_h"/>
                                          </p:val>
                                        </p:tav>
                                      </p:tavLst>
                                    </p:anim>
                                    <p:anim calcmode="lin" valueType="num">
                                      <p:cBhvr>
                                        <p:cTn id="13" dur="2000" fill="hold"/>
                                        <p:tgtEl>
                                          <p:spTgt spid="10"/>
                                        </p:tgtEl>
                                        <p:attrNameLst>
                                          <p:attrName>ppt_w</p:attrName>
                                        </p:attrNameLst>
                                      </p:cBhvr>
                                      <p:tavLst>
                                        <p:tav tm="0">
                                          <p:val>
                                            <p:fltVal val="0"/>
                                          </p:val>
                                        </p:tav>
                                        <p:tav tm="100000">
                                          <p:val>
                                            <p:strVal val="#ppt_w"/>
                                          </p:val>
                                        </p:tav>
                                      </p:tavLst>
                                    </p:anim>
                                  </p:childTnLst>
                                </p:cTn>
                              </p:par>
                              <p:par>
                                <p:cTn id="14" presetID="5" presetClass="entr" presetSubtype="10" fill="hold" grpId="0" nodeType="withEffect">
                                  <p:stCondLst>
                                    <p:cond delay="1500"/>
                                  </p:stCondLst>
                                  <p:childTnLst>
                                    <p:set>
                                      <p:cBhvr>
                                        <p:cTn id="15" dur="1" fill="hold">
                                          <p:stCondLst>
                                            <p:cond delay="0"/>
                                          </p:stCondLst>
                                        </p:cTn>
                                        <p:tgtEl>
                                          <p:spTgt spid="47105"/>
                                        </p:tgtEl>
                                        <p:attrNameLst>
                                          <p:attrName>style.visibility</p:attrName>
                                        </p:attrNameLst>
                                      </p:cBhvr>
                                      <p:to>
                                        <p:strVal val="visible"/>
                                      </p:to>
                                    </p:set>
                                    <p:animEffect transition="in" filter="checkerboard(across)">
                                      <p:cBhvr>
                                        <p:cTn id="16" dur="2000"/>
                                        <p:tgtEl>
                                          <p:spTgt spid="47105"/>
                                        </p:tgtEl>
                                      </p:cBhvr>
                                    </p:animEffect>
                                  </p:childTnLst>
                                </p:cTn>
                              </p:par>
                              <p:par>
                                <p:cTn id="17" presetID="5" presetClass="entr" presetSubtype="10" fill="hold" grpId="0" nodeType="withEffect">
                                  <p:stCondLst>
                                    <p:cond delay="2000"/>
                                  </p:stCondLst>
                                  <p:childTnLst>
                                    <p:set>
                                      <p:cBhvr>
                                        <p:cTn id="18" dur="1" fill="hold">
                                          <p:stCondLst>
                                            <p:cond delay="0"/>
                                          </p:stCondLst>
                                        </p:cTn>
                                        <p:tgtEl>
                                          <p:spTgt spid="47107"/>
                                        </p:tgtEl>
                                        <p:attrNameLst>
                                          <p:attrName>style.visibility</p:attrName>
                                        </p:attrNameLst>
                                      </p:cBhvr>
                                      <p:to>
                                        <p:strVal val="visible"/>
                                      </p:to>
                                    </p:set>
                                    <p:animEffect transition="in" filter="checkerboard(across)">
                                      <p:cBhvr>
                                        <p:cTn id="19" dur="2000"/>
                                        <p:tgtEl>
                                          <p:spTgt spid="47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47105" grpId="0"/>
      <p:bldP spid="4710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7158" y="0"/>
            <a:ext cx="4929222" cy="2357454"/>
          </a:xfrm>
        </p:spPr>
        <p:txBody>
          <a:bodyPr>
            <a:normAutofit fontScale="90000"/>
          </a:bodyPr>
          <a:lstStyle/>
          <a:p>
            <a:pPr algn="l"/>
            <a:r>
              <a:rPr lang="fr-FR" sz="3600" dirty="0" smtClean="0">
                <a:ln w="10541" cmpd="sng">
                  <a:solidFill>
                    <a:schemeClr val="accent1">
                      <a:shade val="88000"/>
                      <a:satMod val="110000"/>
                    </a:schemeClr>
                  </a:solidFill>
                  <a:prstDash val="solid"/>
                </a:ln>
                <a:solidFill>
                  <a:schemeClr val="accent1">
                    <a:lumMod val="75000"/>
                  </a:schemeClr>
                </a:solidFill>
                <a:effectLst/>
              </a:rPr>
              <a:t>Etude</a:t>
            </a:r>
            <a:r>
              <a:rPr lang="fr-FR" sz="4000" dirty="0" smtClean="0">
                <a:ln w="10541" cmpd="sng">
                  <a:solidFill>
                    <a:schemeClr val="accent1">
                      <a:shade val="88000"/>
                      <a:satMod val="110000"/>
                    </a:schemeClr>
                  </a:solidFill>
                  <a:prstDash val="solid"/>
                </a:ln>
                <a:solidFill>
                  <a:schemeClr val="accent1">
                    <a:lumMod val="75000"/>
                  </a:schemeClr>
                </a:solidFill>
                <a:effectLst/>
              </a:rPr>
              <a:t> des documents </a:t>
            </a:r>
            <a:r>
              <a:rPr lang="fr-FR" sz="6000" dirty="0" smtClean="0">
                <a:ln w="10541" cmpd="sng">
                  <a:solidFill>
                    <a:schemeClr val="accent1">
                      <a:shade val="88000"/>
                      <a:satMod val="110000"/>
                    </a:schemeClr>
                  </a:solidFill>
                  <a:prstDash val="solid"/>
                </a:ln>
                <a:solidFill>
                  <a:schemeClr val="accent1">
                    <a:lumMod val="75000"/>
                  </a:schemeClr>
                </a:solidFill>
                <a:effectLst/>
              </a:rPr>
              <a:t>:</a:t>
            </a:r>
            <a:br>
              <a:rPr lang="fr-FR" sz="6000" dirty="0" smtClean="0">
                <a:ln w="10541" cmpd="sng">
                  <a:solidFill>
                    <a:schemeClr val="accent1">
                      <a:shade val="88000"/>
                      <a:satMod val="110000"/>
                    </a:schemeClr>
                  </a:solidFill>
                  <a:prstDash val="solid"/>
                </a:ln>
                <a:solidFill>
                  <a:schemeClr val="accent1">
                    <a:lumMod val="75000"/>
                  </a:schemeClr>
                </a:solidFill>
                <a:effectLst/>
              </a:rPr>
            </a:br>
            <a:r>
              <a:rPr lang="fr-FR" dirty="0" smtClean="0"/>
              <a:t/>
            </a:r>
            <a:br>
              <a:rPr lang="fr-FR" dirty="0" smtClean="0"/>
            </a:br>
            <a:endParaRPr lang="fr-FR" dirty="0"/>
          </a:p>
        </p:txBody>
      </p:sp>
      <p:sp>
        <p:nvSpPr>
          <p:cNvPr id="3" name="Sous-titre 2"/>
          <p:cNvSpPr>
            <a:spLocks noGrp="1"/>
          </p:cNvSpPr>
          <p:nvPr>
            <p:ph type="subTitle" idx="1"/>
          </p:nvPr>
        </p:nvSpPr>
        <p:spPr>
          <a:xfrm>
            <a:off x="214282" y="714356"/>
            <a:ext cx="8929718" cy="5929354"/>
          </a:xfrm>
        </p:spPr>
        <p:txBody>
          <a:bodyPr>
            <a:normAutofit/>
          </a:bodyPr>
          <a:lstStyle/>
          <a:p>
            <a:pPr lvl="0" algn="l"/>
            <a:r>
              <a:rPr lang="fr-FR" b="1" dirty="0" smtClean="0">
                <a:solidFill>
                  <a:srgbClr val="FF0000"/>
                </a:solidFill>
              </a:rPr>
              <a:t> </a:t>
            </a:r>
            <a:r>
              <a:rPr lang="fr-FR" sz="2800" b="1" dirty="0" smtClean="0">
                <a:solidFill>
                  <a:srgbClr val="FF0000"/>
                </a:solidFill>
              </a:rPr>
              <a:t>objectif : </a:t>
            </a:r>
            <a:endParaRPr lang="fr-FR" sz="2800" dirty="0" smtClean="0">
              <a:solidFill>
                <a:srgbClr val="FF0000"/>
              </a:solidFill>
            </a:endParaRPr>
          </a:p>
          <a:p>
            <a:pPr lvl="0" algn="l"/>
            <a:r>
              <a:rPr lang="fr-FR" sz="4000" dirty="0" smtClean="0"/>
              <a:t>    Analyse les informations.</a:t>
            </a:r>
          </a:p>
          <a:p>
            <a:pPr lvl="0" algn="l"/>
            <a:r>
              <a:rPr lang="fr-FR" sz="4000" dirty="0" smtClean="0"/>
              <a:t>Réduit le nombre des documents et les nombres de copies dans chaque document.</a:t>
            </a:r>
          </a:p>
          <a:p>
            <a:endParaRPr lang="fr-FR"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8" presetClass="entr" presetSubtype="16" fill="hold" grpId="0" nodeType="after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amond(in)">
                                      <p:cBhvr>
                                        <p:cTn id="11" dur="2000"/>
                                        <p:tgtEl>
                                          <p:spTgt spid="3">
                                            <p:txEl>
                                              <p:pRg st="0" end="0"/>
                                            </p:txEl>
                                          </p:spTgt>
                                        </p:tgtEl>
                                      </p:cBhvr>
                                    </p:animEffect>
                                  </p:childTnLst>
                                </p:cTn>
                              </p:par>
                            </p:childTnLst>
                          </p:cTn>
                        </p:par>
                        <p:par>
                          <p:cTn id="12" fill="hold">
                            <p:stCondLst>
                              <p:cond delay="5000"/>
                            </p:stCondLst>
                            <p:childTnLst>
                              <p:par>
                                <p:cTn id="13" presetID="8" presetClass="entr" presetSubtype="16" fill="hold" grpId="0" nodeType="afterEffect">
                                  <p:stCondLst>
                                    <p:cond delay="50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diamond(in)">
                                      <p:cBhvr>
                                        <p:cTn id="15" dur="2000"/>
                                        <p:tgtEl>
                                          <p:spTgt spid="3">
                                            <p:txEl>
                                              <p:pRg st="1" end="1"/>
                                            </p:txEl>
                                          </p:spTgt>
                                        </p:tgtEl>
                                      </p:cBhvr>
                                    </p:animEffect>
                                  </p:childTnLst>
                                </p:cTn>
                              </p:par>
                            </p:childTnLst>
                          </p:cTn>
                        </p:par>
                        <p:par>
                          <p:cTn id="16" fill="hold">
                            <p:stCondLst>
                              <p:cond delay="7500"/>
                            </p:stCondLst>
                            <p:childTnLst>
                              <p:par>
                                <p:cTn id="17" presetID="8" presetClass="entr" presetSubtype="16" fill="hold" grpId="0" nodeType="afterEffect">
                                  <p:stCondLst>
                                    <p:cond delay="50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04088"/>
            <a:ext cx="8229600" cy="81706"/>
          </a:xfrm>
        </p:spPr>
        <p:txBody>
          <a:bodyPr>
            <a:normAutofit fontScale="90000"/>
          </a:bodyPr>
          <a:lstStyle/>
          <a:p>
            <a:endParaRPr lang="fr-FR" dirty="0"/>
          </a:p>
        </p:txBody>
      </p:sp>
      <p:sp>
        <p:nvSpPr>
          <p:cNvPr id="3" name="Espace réservé du contenu 2"/>
          <p:cNvSpPr>
            <a:spLocks noGrp="1"/>
          </p:cNvSpPr>
          <p:nvPr>
            <p:ph idx="1"/>
          </p:nvPr>
        </p:nvSpPr>
        <p:spPr>
          <a:xfrm>
            <a:off x="357158" y="928670"/>
            <a:ext cx="8786842" cy="5929330"/>
          </a:xfrm>
          <a:effectLst>
            <a:outerShdw blurRad="50800" dist="50800" dir="5400000" algn="ctr" rotWithShape="0">
              <a:schemeClr val="tx1"/>
            </a:outerShdw>
          </a:effectLst>
          <a:scene3d>
            <a:camera prst="orthographicFront"/>
            <a:lightRig rig="threePt" dir="t"/>
          </a:scene3d>
          <a:sp3d extrusionH="76200">
            <a:extrusionClr>
              <a:schemeClr val="tx1"/>
            </a:extrusionClr>
          </a:sp3d>
        </p:spPr>
        <p:txBody>
          <a:bodyPr/>
          <a:lstStyle/>
          <a:p>
            <a:pPr marL="571500" indent="-571500">
              <a:buClr>
                <a:srgbClr val="FF0000"/>
              </a:buClr>
              <a:buNone/>
            </a:pPr>
            <a:endParaRPr lang="fr-FR" dirty="0"/>
          </a:p>
        </p:txBody>
      </p:sp>
      <p:graphicFrame>
        <p:nvGraphicFramePr>
          <p:cNvPr id="4" name="Espace réservé du contenu 4"/>
          <p:cNvGraphicFramePr>
            <a:graphicFrameLocks/>
          </p:cNvGraphicFramePr>
          <p:nvPr/>
        </p:nvGraphicFramePr>
        <p:xfrm>
          <a:off x="1571604" y="1714488"/>
          <a:ext cx="5500726" cy="3868992"/>
        </p:xfrm>
        <a:graphic>
          <a:graphicData uri="http://schemas.openxmlformats.org/drawingml/2006/table">
            <a:tbl>
              <a:tblPr>
                <a:effectLst>
                  <a:outerShdw blurRad="50800" dist="50800" dir="5400000" algn="ctr" rotWithShape="0">
                    <a:schemeClr val="accent1">
                      <a:lumMod val="75000"/>
                    </a:schemeClr>
                  </a:outerShdw>
                </a:effectLst>
                <a:tableStyleId>{16D9F66E-5EB9-4882-86FB-DCBF35E3C3E4}</a:tableStyleId>
              </a:tblPr>
              <a:tblGrid>
                <a:gridCol w="1370592"/>
                <a:gridCol w="4130134"/>
              </a:tblGrid>
              <a:tr h="509046">
                <a:tc>
                  <a:txBody>
                    <a:bodyPr/>
                    <a:lstStyle/>
                    <a:p>
                      <a:pPr marL="457200" algn="ctr">
                        <a:lnSpc>
                          <a:spcPct val="115000"/>
                        </a:lnSpc>
                        <a:spcAft>
                          <a:spcPts val="0"/>
                        </a:spcAft>
                      </a:pPr>
                      <a:r>
                        <a:rPr lang="fr-FR" sz="2400" dirty="0">
                          <a:ln>
                            <a:solidFill>
                              <a:schemeClr val="tx1"/>
                            </a:solidFill>
                          </a:ln>
                          <a:effectLst>
                            <a:outerShdw blurRad="38100" dist="38100" dir="2700000" algn="tl">
                              <a:srgbClr val="000000">
                                <a:alpha val="43137"/>
                              </a:srgbClr>
                            </a:outerShdw>
                          </a:effectLst>
                        </a:rPr>
                        <a:t>N</a:t>
                      </a:r>
                      <a:endParaRPr lang="fr-FR" sz="2400" b="1" dirty="0">
                        <a:ln>
                          <a:solidFill>
                            <a:schemeClr val="tx1"/>
                          </a:solidFill>
                        </a:ln>
                        <a:solidFill>
                          <a:schemeClr val="accent1">
                            <a:lumMod val="60000"/>
                            <a:lumOff val="40000"/>
                          </a:schemeClr>
                        </a:solidFill>
                        <a:effectLst>
                          <a:outerShdw blurRad="38100" dist="38100" dir="2700000" algn="tl">
                            <a:srgbClr val="000000">
                              <a:alpha val="43137"/>
                            </a:srgbClr>
                          </a:outerShdw>
                        </a:effectLst>
                        <a:latin typeface="Calibri"/>
                        <a:ea typeface="Calibri"/>
                        <a:cs typeface="Arial"/>
                      </a:endParaRPr>
                    </a:p>
                  </a:txBody>
                  <a:tcPr marL="144000" marR="216000" marT="144000" marB="108000">
                    <a:cell3D prstMaterial="dkEdge">
                      <a:bevel/>
                      <a:lightRig rig="flood" dir="t"/>
                    </a:cell3D>
                  </a:tcPr>
                </a:tc>
                <a:tc>
                  <a:txBody>
                    <a:bodyPr/>
                    <a:lstStyle/>
                    <a:p>
                      <a:pPr marL="457200" algn="ctr">
                        <a:lnSpc>
                          <a:spcPct val="115000"/>
                        </a:lnSpc>
                        <a:spcAft>
                          <a:spcPts val="0"/>
                        </a:spcAft>
                      </a:pPr>
                      <a:r>
                        <a:rPr lang="fr-FR" sz="2400" dirty="0" smtClean="0">
                          <a:ln>
                            <a:solidFill>
                              <a:schemeClr val="tx1"/>
                            </a:solidFill>
                          </a:ln>
                          <a:effectLst>
                            <a:outerShdw blurRad="38100" dist="38100" dir="2700000" algn="tl">
                              <a:srgbClr val="000000">
                                <a:alpha val="43137"/>
                              </a:srgbClr>
                            </a:outerShdw>
                          </a:effectLst>
                        </a:rPr>
                        <a:t>Nom </a:t>
                      </a:r>
                      <a:r>
                        <a:rPr lang="fr-FR" sz="2400" dirty="0">
                          <a:ln>
                            <a:solidFill>
                              <a:schemeClr val="tx1"/>
                            </a:solidFill>
                          </a:ln>
                          <a:effectLst>
                            <a:outerShdw blurRad="38100" dist="38100" dir="2700000" algn="tl">
                              <a:srgbClr val="000000">
                                <a:alpha val="43137"/>
                              </a:srgbClr>
                            </a:outerShdw>
                          </a:effectLst>
                        </a:rPr>
                        <a:t>de document</a:t>
                      </a:r>
                      <a:endParaRPr lang="fr-FR" sz="2400" b="1" dirty="0">
                        <a:ln>
                          <a:solidFill>
                            <a:schemeClr val="tx1"/>
                          </a:solidFill>
                        </a:ln>
                        <a:solidFill>
                          <a:schemeClr val="accent1">
                            <a:lumMod val="60000"/>
                            <a:lumOff val="40000"/>
                          </a:schemeClr>
                        </a:solidFill>
                        <a:effectLst>
                          <a:outerShdw blurRad="38100" dist="38100" dir="2700000" algn="tl">
                            <a:srgbClr val="000000">
                              <a:alpha val="43137"/>
                            </a:srgbClr>
                          </a:outerShdw>
                        </a:effectLst>
                        <a:latin typeface="Calibri"/>
                        <a:ea typeface="Calibri"/>
                        <a:cs typeface="Arial"/>
                      </a:endParaRPr>
                    </a:p>
                  </a:txBody>
                  <a:tcPr marL="144000" marR="216000" marT="144000" marB="108000">
                    <a:cell3D prstMaterial="dkEdge">
                      <a:bevel/>
                      <a:lightRig rig="flood" dir="t"/>
                    </a:cell3D>
                  </a:tcPr>
                </a:tc>
              </a:tr>
              <a:tr h="2603975">
                <a:tc>
                  <a:txBody>
                    <a:bodyPr/>
                    <a:lstStyle/>
                    <a:p>
                      <a:pPr marL="457200">
                        <a:lnSpc>
                          <a:spcPct val="115000"/>
                        </a:lnSpc>
                        <a:spcAft>
                          <a:spcPts val="0"/>
                        </a:spcAft>
                      </a:pPr>
                      <a:r>
                        <a:rPr lang="fr-FR" sz="1200" dirty="0">
                          <a:ln>
                            <a:solidFill>
                              <a:schemeClr val="tx1"/>
                            </a:solidFill>
                          </a:ln>
                        </a:rPr>
                        <a:t>D01</a:t>
                      </a:r>
                      <a:endParaRPr lang="fr-FR" sz="1050" dirty="0">
                        <a:ln>
                          <a:solidFill>
                            <a:schemeClr val="tx1"/>
                          </a:solidFill>
                        </a:ln>
                      </a:endParaRPr>
                    </a:p>
                    <a:p>
                      <a:pPr marL="457200">
                        <a:lnSpc>
                          <a:spcPct val="115000"/>
                        </a:lnSpc>
                        <a:spcAft>
                          <a:spcPts val="0"/>
                        </a:spcAft>
                      </a:pPr>
                      <a:r>
                        <a:rPr lang="fr-FR" sz="1200" dirty="0">
                          <a:ln>
                            <a:solidFill>
                              <a:schemeClr val="tx1"/>
                            </a:solidFill>
                          </a:ln>
                        </a:rPr>
                        <a:t>D02</a:t>
                      </a:r>
                      <a:endParaRPr lang="fr-FR" sz="1050" dirty="0">
                        <a:ln>
                          <a:solidFill>
                            <a:schemeClr val="tx1"/>
                          </a:solidFill>
                        </a:ln>
                      </a:endParaRPr>
                    </a:p>
                    <a:p>
                      <a:pPr marL="457200">
                        <a:lnSpc>
                          <a:spcPct val="115000"/>
                        </a:lnSpc>
                        <a:spcAft>
                          <a:spcPts val="0"/>
                        </a:spcAft>
                      </a:pPr>
                      <a:r>
                        <a:rPr lang="fr-FR" sz="1200" dirty="0">
                          <a:ln>
                            <a:solidFill>
                              <a:schemeClr val="tx1"/>
                            </a:solidFill>
                          </a:ln>
                        </a:rPr>
                        <a:t>D03</a:t>
                      </a:r>
                      <a:endParaRPr lang="fr-FR" sz="1050" dirty="0">
                        <a:ln>
                          <a:solidFill>
                            <a:schemeClr val="tx1"/>
                          </a:solidFill>
                        </a:ln>
                      </a:endParaRPr>
                    </a:p>
                    <a:p>
                      <a:pPr marL="457200">
                        <a:lnSpc>
                          <a:spcPct val="115000"/>
                        </a:lnSpc>
                        <a:spcAft>
                          <a:spcPts val="0"/>
                        </a:spcAft>
                      </a:pPr>
                      <a:r>
                        <a:rPr lang="fr-FR" sz="1200" dirty="0">
                          <a:ln>
                            <a:solidFill>
                              <a:schemeClr val="tx1"/>
                            </a:solidFill>
                          </a:ln>
                        </a:rPr>
                        <a:t>D04</a:t>
                      </a:r>
                      <a:endParaRPr lang="fr-FR" sz="1050" dirty="0">
                        <a:ln>
                          <a:solidFill>
                            <a:schemeClr val="tx1"/>
                          </a:solidFill>
                        </a:ln>
                      </a:endParaRPr>
                    </a:p>
                    <a:p>
                      <a:pPr marL="457200">
                        <a:lnSpc>
                          <a:spcPct val="115000"/>
                        </a:lnSpc>
                        <a:spcAft>
                          <a:spcPts val="0"/>
                        </a:spcAft>
                      </a:pPr>
                      <a:r>
                        <a:rPr lang="fr-FR" sz="1200" dirty="0">
                          <a:ln>
                            <a:solidFill>
                              <a:schemeClr val="tx1"/>
                            </a:solidFill>
                          </a:ln>
                        </a:rPr>
                        <a:t>D05</a:t>
                      </a:r>
                      <a:endParaRPr lang="fr-FR" sz="1050" dirty="0">
                        <a:ln>
                          <a:solidFill>
                            <a:schemeClr val="tx1"/>
                          </a:solidFill>
                        </a:ln>
                      </a:endParaRPr>
                    </a:p>
                    <a:p>
                      <a:pPr marL="457200">
                        <a:lnSpc>
                          <a:spcPct val="115000"/>
                        </a:lnSpc>
                        <a:spcAft>
                          <a:spcPts val="0"/>
                        </a:spcAft>
                      </a:pPr>
                      <a:r>
                        <a:rPr lang="fr-FR" sz="1200" dirty="0">
                          <a:ln>
                            <a:solidFill>
                              <a:schemeClr val="tx1"/>
                            </a:solidFill>
                          </a:ln>
                        </a:rPr>
                        <a:t>D06</a:t>
                      </a:r>
                      <a:endParaRPr lang="fr-FR" sz="1050" dirty="0">
                        <a:ln>
                          <a:solidFill>
                            <a:schemeClr val="tx1"/>
                          </a:solidFill>
                        </a:ln>
                      </a:endParaRPr>
                    </a:p>
                    <a:p>
                      <a:pPr marL="457200">
                        <a:lnSpc>
                          <a:spcPct val="115000"/>
                        </a:lnSpc>
                        <a:spcAft>
                          <a:spcPts val="0"/>
                        </a:spcAft>
                      </a:pPr>
                      <a:r>
                        <a:rPr lang="fr-FR" sz="1200" dirty="0">
                          <a:ln>
                            <a:solidFill>
                              <a:schemeClr val="tx1"/>
                            </a:solidFill>
                          </a:ln>
                        </a:rPr>
                        <a:t>D07</a:t>
                      </a:r>
                      <a:endParaRPr lang="fr-FR" sz="1050" dirty="0">
                        <a:ln>
                          <a:solidFill>
                            <a:schemeClr val="tx1"/>
                          </a:solidFill>
                        </a:ln>
                      </a:endParaRPr>
                    </a:p>
                    <a:p>
                      <a:pPr marL="457200">
                        <a:lnSpc>
                          <a:spcPct val="115000"/>
                        </a:lnSpc>
                        <a:spcAft>
                          <a:spcPts val="0"/>
                        </a:spcAft>
                      </a:pPr>
                      <a:r>
                        <a:rPr lang="fr-FR" sz="1200" dirty="0">
                          <a:ln>
                            <a:solidFill>
                              <a:schemeClr val="tx1"/>
                            </a:solidFill>
                          </a:ln>
                        </a:rPr>
                        <a:t>D08</a:t>
                      </a:r>
                      <a:endParaRPr lang="fr-FR" sz="1050" dirty="0">
                        <a:ln>
                          <a:solidFill>
                            <a:schemeClr val="tx1"/>
                          </a:solidFill>
                        </a:ln>
                      </a:endParaRPr>
                    </a:p>
                    <a:p>
                      <a:pPr marL="457200">
                        <a:lnSpc>
                          <a:spcPct val="115000"/>
                        </a:lnSpc>
                        <a:spcAft>
                          <a:spcPts val="0"/>
                        </a:spcAft>
                      </a:pPr>
                      <a:r>
                        <a:rPr lang="fr-FR" sz="1200" dirty="0">
                          <a:ln>
                            <a:solidFill>
                              <a:schemeClr val="tx1"/>
                            </a:solidFill>
                          </a:ln>
                        </a:rPr>
                        <a:t>D09</a:t>
                      </a:r>
                      <a:endParaRPr lang="fr-FR" sz="1050" dirty="0">
                        <a:ln>
                          <a:solidFill>
                            <a:schemeClr val="tx1"/>
                          </a:solidFill>
                        </a:ln>
                      </a:endParaRPr>
                    </a:p>
                    <a:p>
                      <a:pPr marL="457200">
                        <a:lnSpc>
                          <a:spcPct val="115000"/>
                        </a:lnSpc>
                        <a:spcAft>
                          <a:spcPts val="0"/>
                        </a:spcAft>
                      </a:pPr>
                      <a:r>
                        <a:rPr lang="fr-FR" sz="1200" dirty="0">
                          <a:ln>
                            <a:solidFill>
                              <a:schemeClr val="tx1"/>
                            </a:solidFill>
                          </a:ln>
                        </a:rPr>
                        <a:t>D10</a:t>
                      </a:r>
                      <a:endParaRPr lang="fr-FR" sz="1050" dirty="0">
                        <a:ln>
                          <a:solidFill>
                            <a:schemeClr val="tx1"/>
                          </a:solidFill>
                        </a:ln>
                      </a:endParaRPr>
                    </a:p>
                    <a:p>
                      <a:pPr marL="457200">
                        <a:lnSpc>
                          <a:spcPct val="115000"/>
                        </a:lnSpc>
                        <a:spcAft>
                          <a:spcPts val="0"/>
                        </a:spcAft>
                      </a:pPr>
                      <a:r>
                        <a:rPr lang="fr-FR" sz="1200" dirty="0">
                          <a:ln>
                            <a:solidFill>
                              <a:schemeClr val="tx1"/>
                            </a:solidFill>
                          </a:ln>
                        </a:rPr>
                        <a:t>D11</a:t>
                      </a:r>
                      <a:endParaRPr lang="fr-FR" sz="1050" dirty="0">
                        <a:ln>
                          <a:solidFill>
                            <a:schemeClr val="tx1"/>
                          </a:solidFill>
                        </a:ln>
                      </a:endParaRPr>
                    </a:p>
                    <a:p>
                      <a:pPr marL="457200">
                        <a:lnSpc>
                          <a:spcPct val="115000"/>
                        </a:lnSpc>
                        <a:spcAft>
                          <a:spcPts val="0"/>
                        </a:spcAft>
                      </a:pPr>
                      <a:r>
                        <a:rPr lang="fr-FR" sz="1200" dirty="0">
                          <a:ln>
                            <a:solidFill>
                              <a:schemeClr val="tx1"/>
                            </a:solidFill>
                          </a:ln>
                        </a:rPr>
                        <a:t>D12</a:t>
                      </a:r>
                      <a:endParaRPr lang="fr-FR" sz="1050" dirty="0">
                        <a:ln>
                          <a:solidFill>
                            <a:schemeClr val="tx1"/>
                          </a:solidFill>
                        </a:ln>
                      </a:endParaRPr>
                    </a:p>
                    <a:p>
                      <a:pPr marL="457200">
                        <a:lnSpc>
                          <a:spcPct val="115000"/>
                        </a:lnSpc>
                        <a:spcAft>
                          <a:spcPts val="0"/>
                        </a:spcAft>
                      </a:pPr>
                      <a:r>
                        <a:rPr lang="fr-FR" sz="1200" dirty="0">
                          <a:ln>
                            <a:solidFill>
                              <a:schemeClr val="tx1"/>
                            </a:solidFill>
                          </a:ln>
                        </a:rPr>
                        <a:t>D13</a:t>
                      </a:r>
                      <a:endParaRPr lang="fr-FR" sz="1050" dirty="0">
                        <a:ln>
                          <a:solidFill>
                            <a:schemeClr val="tx1"/>
                          </a:solidFill>
                        </a:ln>
                      </a:endParaRPr>
                    </a:p>
                    <a:p>
                      <a:pPr marL="457200">
                        <a:lnSpc>
                          <a:spcPct val="115000"/>
                        </a:lnSpc>
                        <a:spcAft>
                          <a:spcPts val="0"/>
                        </a:spcAft>
                      </a:pPr>
                      <a:r>
                        <a:rPr lang="fr-FR" sz="1200" dirty="0">
                          <a:ln>
                            <a:solidFill>
                              <a:schemeClr val="tx1"/>
                            </a:solidFill>
                          </a:ln>
                        </a:rPr>
                        <a:t>D14</a:t>
                      </a:r>
                      <a:endParaRPr lang="fr-FR" sz="1050" b="1" dirty="0">
                        <a:ln>
                          <a:solidFill>
                            <a:schemeClr val="tx1"/>
                          </a:solidFill>
                        </a:ln>
                        <a:latin typeface="Calibri"/>
                        <a:ea typeface="Calibri"/>
                        <a:cs typeface="Arial"/>
                      </a:endParaRPr>
                    </a:p>
                  </a:txBody>
                  <a:tcPr marL="144000" marR="216000" marT="144000" marB="108000">
                    <a:cell3D prstMaterial="dkEdge">
                      <a:bevel/>
                      <a:lightRig rig="flood" dir="t"/>
                    </a:cell3D>
                  </a:tcPr>
                </a:tc>
                <a:tc>
                  <a:txBody>
                    <a:bodyPr/>
                    <a:lstStyle/>
                    <a:p>
                      <a:pPr marL="457200">
                        <a:lnSpc>
                          <a:spcPct val="115000"/>
                        </a:lnSpc>
                        <a:spcAft>
                          <a:spcPts val="0"/>
                        </a:spcAft>
                      </a:pPr>
                      <a:r>
                        <a:rPr lang="fr-FR" sz="1200" dirty="0">
                          <a:ln>
                            <a:solidFill>
                              <a:schemeClr val="tx1"/>
                            </a:solidFill>
                          </a:ln>
                          <a:solidFill>
                            <a:schemeClr val="tx1"/>
                          </a:solidFill>
                        </a:rPr>
                        <a:t>Demande de retraite </a:t>
                      </a:r>
                      <a:r>
                        <a:rPr lang="fr-FR" sz="1200" dirty="0" smtClean="0">
                          <a:ln>
                            <a:solidFill>
                              <a:schemeClr val="tx1"/>
                            </a:solidFill>
                          </a:ln>
                          <a:solidFill>
                            <a:schemeClr val="tx1"/>
                          </a:solidFill>
                        </a:rPr>
                        <a:t>réversion</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Fiche des documents demandé</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Réception de dossier de retraité</a:t>
                      </a:r>
                      <a:endParaRPr lang="fr-FR" sz="1050" dirty="0">
                        <a:ln>
                          <a:solidFill>
                            <a:schemeClr val="tx1"/>
                          </a:solidFill>
                        </a:ln>
                        <a:solidFill>
                          <a:schemeClr val="tx1"/>
                        </a:solidFill>
                      </a:endParaRPr>
                    </a:p>
                    <a:p>
                      <a:pPr marL="457200">
                        <a:lnSpc>
                          <a:spcPct val="115000"/>
                        </a:lnSpc>
                        <a:spcAft>
                          <a:spcPts val="0"/>
                        </a:spcAft>
                      </a:pPr>
                      <a:r>
                        <a:rPr lang="fr-FR" sz="1200" dirty="0" smtClean="0">
                          <a:ln>
                            <a:solidFill>
                              <a:schemeClr val="tx1"/>
                            </a:solidFill>
                          </a:ln>
                          <a:solidFill>
                            <a:schemeClr val="tx1"/>
                          </a:solidFill>
                        </a:rPr>
                        <a:t>Bulletin </a:t>
                      </a:r>
                      <a:r>
                        <a:rPr lang="fr-FR" sz="1200" dirty="0">
                          <a:ln>
                            <a:solidFill>
                              <a:schemeClr val="tx1"/>
                            </a:solidFill>
                          </a:ln>
                          <a:solidFill>
                            <a:schemeClr val="tx1"/>
                          </a:solidFill>
                        </a:rPr>
                        <a:t>de liaison</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Carte analytique de dossier</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Fiche de liquidation</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Fiche de notification</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Extrait d’inscription</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Carte de retraité</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Refuse de retraité reversé</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Attestation </a:t>
                      </a:r>
                      <a:r>
                        <a:rPr lang="fr-FR" sz="1200" dirty="0" smtClean="0">
                          <a:ln>
                            <a:solidFill>
                              <a:schemeClr val="tx1"/>
                            </a:solidFill>
                          </a:ln>
                          <a:solidFill>
                            <a:schemeClr val="tx1"/>
                          </a:solidFill>
                        </a:rPr>
                        <a:t>d’annulation</a:t>
                      </a:r>
                      <a:endParaRPr lang="fr-FR" sz="1050" dirty="0">
                        <a:ln>
                          <a:solidFill>
                            <a:schemeClr val="tx1"/>
                          </a:solidFill>
                        </a:ln>
                        <a:solidFill>
                          <a:schemeClr val="tx1"/>
                        </a:solidFill>
                      </a:endParaRPr>
                    </a:p>
                    <a:p>
                      <a:pPr marL="457200">
                        <a:lnSpc>
                          <a:spcPct val="115000"/>
                        </a:lnSpc>
                        <a:spcAft>
                          <a:spcPts val="0"/>
                        </a:spcAft>
                      </a:pPr>
                      <a:r>
                        <a:rPr lang="fr-FR" sz="1200" dirty="0">
                          <a:ln>
                            <a:solidFill>
                              <a:schemeClr val="tx1"/>
                            </a:solidFill>
                          </a:ln>
                          <a:solidFill>
                            <a:schemeClr val="tx1"/>
                          </a:solidFill>
                        </a:rPr>
                        <a:t>Demande de </a:t>
                      </a:r>
                      <a:r>
                        <a:rPr lang="fr-FR" sz="1200" dirty="0" smtClean="0">
                          <a:ln>
                            <a:solidFill>
                              <a:schemeClr val="tx1"/>
                            </a:solidFill>
                          </a:ln>
                          <a:solidFill>
                            <a:schemeClr val="tx1"/>
                          </a:solidFill>
                        </a:rPr>
                        <a:t>renouvellement</a:t>
                      </a:r>
                    </a:p>
                    <a:p>
                      <a:pPr marL="457200">
                        <a:lnSpc>
                          <a:spcPct val="115000"/>
                        </a:lnSpc>
                        <a:spcAft>
                          <a:spcPts val="0"/>
                        </a:spcAft>
                      </a:pPr>
                      <a:r>
                        <a:rPr lang="fr-FR" sz="1200" dirty="0" smtClean="0">
                          <a:ln>
                            <a:solidFill>
                              <a:schemeClr val="tx1"/>
                            </a:solidFill>
                          </a:ln>
                          <a:solidFill>
                            <a:schemeClr val="tx1"/>
                          </a:solidFill>
                        </a:rPr>
                        <a:t>Fiche de liquidation (reprise)</a:t>
                      </a:r>
                    </a:p>
                    <a:p>
                      <a:pPr marL="457200">
                        <a:lnSpc>
                          <a:spcPct val="115000"/>
                        </a:lnSpc>
                        <a:spcAft>
                          <a:spcPts val="0"/>
                        </a:spcAft>
                      </a:pPr>
                      <a:r>
                        <a:rPr lang="fr-FR" sz="1200" dirty="0" smtClean="0">
                          <a:ln>
                            <a:solidFill>
                              <a:schemeClr val="tx1"/>
                            </a:solidFill>
                          </a:ln>
                          <a:solidFill>
                            <a:schemeClr val="tx1"/>
                          </a:solidFill>
                        </a:rPr>
                        <a:t>Fiche de retraite (reprise)</a:t>
                      </a:r>
                      <a:endParaRPr lang="fr-FR" sz="1050" b="1" dirty="0">
                        <a:ln>
                          <a:solidFill>
                            <a:schemeClr val="tx1"/>
                          </a:solidFill>
                        </a:ln>
                        <a:solidFill>
                          <a:schemeClr val="tx1"/>
                        </a:solidFill>
                        <a:latin typeface="Calibri"/>
                        <a:ea typeface="Calibri"/>
                        <a:cs typeface="Arial"/>
                      </a:endParaRPr>
                    </a:p>
                  </a:txBody>
                  <a:tcPr marL="144000" marR="216000" marT="144000" marB="108000">
                    <a:cell3D prstMaterial="dkEdge">
                      <a:bevel/>
                      <a:lightRig rig="flood" dir="t"/>
                    </a:cell3D>
                  </a:tcPr>
                </a:tc>
              </a:tr>
            </a:tbl>
          </a:graphicData>
        </a:graphic>
      </p:graphicFrame>
      <p:sp>
        <p:nvSpPr>
          <p:cNvPr id="5" name="Rectangle 4"/>
          <p:cNvSpPr/>
          <p:nvPr/>
        </p:nvSpPr>
        <p:spPr>
          <a:xfrm>
            <a:off x="357158" y="857232"/>
            <a:ext cx="4420633" cy="584775"/>
          </a:xfrm>
          <a:prstGeom prst="rect">
            <a:avLst/>
          </a:prstGeom>
          <a:noFill/>
        </p:spPr>
        <p:txBody>
          <a:bodyPr wrap="none" lIns="91440" tIns="45720" rIns="91440" bIns="45720">
            <a:spAutoFit/>
          </a:bodyPr>
          <a:lstStyle/>
          <a:p>
            <a:pPr marL="571500" indent="-571500" algn="ctr">
              <a:buClr>
                <a:srgbClr val="FF0000"/>
              </a:buClr>
              <a:buNone/>
            </a:pPr>
            <a:r>
              <a:rPr lang="fr-FR" sz="3200" b="1" cap="none" spc="0" dirty="0" smtClean="0">
                <a:ln w="10541" cmpd="sng">
                  <a:solidFill>
                    <a:schemeClr val="accent1">
                      <a:shade val="88000"/>
                      <a:satMod val="110000"/>
                    </a:schemeClr>
                  </a:solidFill>
                  <a:prstDash val="solid"/>
                </a:ln>
                <a:solidFill>
                  <a:schemeClr val="accent1">
                    <a:lumMod val="75000"/>
                  </a:schemeClr>
                </a:solidFill>
                <a:effectLst/>
              </a:rPr>
              <a:t>Liste des documents : </a:t>
            </a:r>
            <a:endParaRPr lang="fr-FR" sz="3200" b="1" cap="none" spc="0" dirty="0">
              <a:ln w="10541" cmpd="sng">
                <a:solidFill>
                  <a:schemeClr val="accent1">
                    <a:shade val="88000"/>
                    <a:satMod val="110000"/>
                  </a:schemeClr>
                </a:solidFill>
                <a:prstDash val="solid"/>
              </a:ln>
              <a:solidFill>
                <a:schemeClr val="accent1">
                  <a:lumMod val="75000"/>
                </a:schemeClr>
              </a:solidFill>
              <a:effectLs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2000"/>
                                        <p:tgtEl>
                                          <p:spTgt spid="5"/>
                                        </p:tgtEl>
                                      </p:cBhvr>
                                    </p:animEffect>
                                  </p:childTnLst>
                                </p:cTn>
                              </p:par>
                            </p:childTnLst>
                          </p:cTn>
                        </p:par>
                        <p:par>
                          <p:cTn id="8" fill="hold">
                            <p:stCondLst>
                              <p:cond delay="2500"/>
                            </p:stCondLst>
                            <p:childTnLst>
                              <p:par>
                                <p:cTn id="9" presetID="5"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7158" y="0"/>
            <a:ext cx="8229600" cy="214290"/>
          </a:xfrm>
        </p:spPr>
        <p:txBody>
          <a:bodyPr>
            <a:normAutofit fontScale="90000"/>
          </a:bodyPr>
          <a:lstStyle/>
          <a:p>
            <a:endParaRPr lang="fr-FR" dirty="0"/>
          </a:p>
        </p:txBody>
      </p:sp>
      <p:sp>
        <p:nvSpPr>
          <p:cNvPr id="3" name="Espace réservé du contenu 2"/>
          <p:cNvSpPr>
            <a:spLocks noGrp="1"/>
          </p:cNvSpPr>
          <p:nvPr>
            <p:ph idx="1"/>
          </p:nvPr>
        </p:nvSpPr>
        <p:spPr>
          <a:xfrm>
            <a:off x="285720" y="500042"/>
            <a:ext cx="8643998" cy="6072230"/>
          </a:xfrm>
        </p:spPr>
        <p:txBody>
          <a:bodyPr/>
          <a:lstStyle/>
          <a:p>
            <a:pPr>
              <a:buClr>
                <a:schemeClr val="tx1"/>
              </a:buClr>
              <a:buFont typeface="Wingdings" pitchFamily="2" charset="2"/>
              <a:buChar char="v"/>
            </a:pPr>
            <a:r>
              <a:rPr lang="fr-FR" b="1" dirty="0" smtClean="0">
                <a:ln w="10541" cmpd="sng">
                  <a:solidFill>
                    <a:schemeClr val="accent1">
                      <a:shade val="88000"/>
                      <a:satMod val="110000"/>
                    </a:schemeClr>
                  </a:solidFill>
                  <a:prstDash val="solid"/>
                </a:ln>
                <a:solidFill>
                  <a:schemeClr val="accent1">
                    <a:lumMod val="75000"/>
                  </a:schemeClr>
                </a:solidFill>
              </a:rPr>
              <a:t>Les documents : </a:t>
            </a:r>
          </a:p>
          <a:p>
            <a:pPr>
              <a:buNone/>
            </a:pPr>
            <a:r>
              <a:rPr lang="fr-FR" b="1" dirty="0" smtClean="0">
                <a:ln w="10541" cmpd="sng">
                  <a:solidFill>
                    <a:schemeClr val="accent1">
                      <a:shade val="88000"/>
                      <a:satMod val="110000"/>
                    </a:schemeClr>
                  </a:solidFill>
                  <a:prstDash val="solid"/>
                </a:ln>
                <a:solidFill>
                  <a:schemeClr val="accent1">
                    <a:lumMod val="75000"/>
                  </a:schemeClr>
                </a:solidFill>
              </a:rPr>
              <a:t>-Nom</a:t>
            </a:r>
          </a:p>
          <a:p>
            <a:pPr>
              <a:buNone/>
            </a:pPr>
            <a:r>
              <a:rPr lang="fr-FR" b="1" dirty="0" smtClean="0">
                <a:ln w="10541" cmpd="sng">
                  <a:solidFill>
                    <a:schemeClr val="accent1">
                      <a:shade val="88000"/>
                      <a:satMod val="110000"/>
                    </a:schemeClr>
                  </a:solidFill>
                  <a:prstDash val="solid"/>
                </a:ln>
                <a:solidFill>
                  <a:schemeClr val="accent1">
                    <a:lumMod val="75000"/>
                  </a:schemeClr>
                </a:solidFill>
              </a:rPr>
              <a:t>-Nature </a:t>
            </a:r>
          </a:p>
          <a:p>
            <a:pPr>
              <a:buNone/>
            </a:pPr>
            <a:r>
              <a:rPr lang="fr-FR" b="1" dirty="0" smtClean="0">
                <a:ln w="10541" cmpd="sng">
                  <a:solidFill>
                    <a:schemeClr val="accent1">
                      <a:shade val="88000"/>
                      <a:satMod val="110000"/>
                    </a:schemeClr>
                  </a:solidFill>
                  <a:prstDash val="solid"/>
                </a:ln>
                <a:solidFill>
                  <a:schemeClr val="accent1">
                    <a:lumMod val="75000"/>
                  </a:schemeClr>
                </a:solidFill>
              </a:rPr>
              <a:t>-Qui remplis le document</a:t>
            </a:r>
          </a:p>
          <a:p>
            <a:pPr>
              <a:buNone/>
            </a:pPr>
            <a:r>
              <a:rPr lang="fr-FR" b="1" dirty="0" smtClean="0">
                <a:ln w="10541" cmpd="sng">
                  <a:solidFill>
                    <a:schemeClr val="accent1">
                      <a:shade val="88000"/>
                      <a:satMod val="110000"/>
                    </a:schemeClr>
                  </a:solidFill>
                  <a:prstDash val="solid"/>
                </a:ln>
                <a:solidFill>
                  <a:schemeClr val="accent1">
                    <a:lumMod val="75000"/>
                  </a:schemeClr>
                </a:solidFill>
              </a:rPr>
              <a:t>-Nombre d’exemplaire</a:t>
            </a:r>
          </a:p>
          <a:p>
            <a:pPr>
              <a:buNone/>
            </a:pPr>
            <a:r>
              <a:rPr lang="fr-FR" b="1" dirty="0" smtClean="0">
                <a:ln w="10541" cmpd="sng">
                  <a:solidFill>
                    <a:schemeClr val="accent1">
                      <a:shade val="88000"/>
                      <a:satMod val="110000"/>
                    </a:schemeClr>
                  </a:solidFill>
                  <a:prstDash val="solid"/>
                </a:ln>
                <a:solidFill>
                  <a:schemeClr val="accent1">
                    <a:lumMod val="75000"/>
                  </a:schemeClr>
                </a:solidFill>
              </a:rPr>
              <a:t>-Rôle </a:t>
            </a:r>
          </a:p>
          <a:p>
            <a:pPr>
              <a:buNone/>
            </a:pPr>
            <a:endParaRPr lang="fr-FR" b="1" dirty="0" smtClean="0">
              <a:ln w="10541" cmpd="sng">
                <a:solidFill>
                  <a:schemeClr val="accent1">
                    <a:shade val="88000"/>
                    <a:satMod val="110000"/>
                  </a:schemeClr>
                </a:solidFill>
                <a:prstDash val="solid"/>
              </a:ln>
              <a:solidFill>
                <a:schemeClr val="accent1">
                  <a:lumMod val="75000"/>
                </a:schemeClr>
              </a:solidFill>
            </a:endParaRPr>
          </a:p>
          <a:p>
            <a:pPr>
              <a:buClr>
                <a:schemeClr val="tx1"/>
              </a:buClr>
              <a:buFont typeface="Wingdings" pitchFamily="2" charset="2"/>
              <a:buChar char="Ø"/>
            </a:pPr>
            <a:r>
              <a:rPr lang="fr-FR" b="1" dirty="0" smtClean="0">
                <a:ln w="10541" cmpd="sng">
                  <a:solidFill>
                    <a:schemeClr val="accent1">
                      <a:shade val="88000"/>
                      <a:satMod val="110000"/>
                    </a:schemeClr>
                  </a:solidFill>
                  <a:prstDash val="solid"/>
                </a:ln>
                <a:solidFill>
                  <a:schemeClr val="accent1">
                    <a:lumMod val="75000"/>
                  </a:schemeClr>
                </a:solidFill>
              </a:rPr>
              <a:t> Document  N°01-N°12   </a:t>
            </a:r>
            <a:endParaRPr lang="fr-FR" b="1" dirty="0">
              <a:ln w="10541" cmpd="sng">
                <a:solidFill>
                  <a:schemeClr val="accent1">
                    <a:shade val="88000"/>
                    <a:satMod val="110000"/>
                  </a:schemeClr>
                </a:solidFill>
                <a:prstDash val="solid"/>
              </a:ln>
              <a:solidFill>
                <a:schemeClr val="accent1">
                  <a:lumMod val="75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2000"/>
                                        <p:tgtEl>
                                          <p:spTgt spid="3">
                                            <p:txEl>
                                              <p:pRg st="0" end="0"/>
                                            </p:txEl>
                                          </p:spTgt>
                                        </p:tgtEl>
                                      </p:cBhvr>
                                    </p:animEffect>
                                  </p:childTnLst>
                                </p:cTn>
                              </p:par>
                              <p:par>
                                <p:cTn id="8" presetID="5" presetClass="entr" presetSubtype="10" fill="hold" grpId="0" nodeType="withEffect">
                                  <p:stCondLst>
                                    <p:cond delay="50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2000"/>
                                        <p:tgtEl>
                                          <p:spTgt spid="3">
                                            <p:txEl>
                                              <p:pRg st="1" end="1"/>
                                            </p:txEl>
                                          </p:spTgt>
                                        </p:tgtEl>
                                      </p:cBhvr>
                                    </p:animEffect>
                                  </p:childTnLst>
                                </p:cTn>
                              </p:par>
                              <p:par>
                                <p:cTn id="11" presetID="5" presetClass="entr" presetSubtype="10" fill="hold" grpId="0" nodeType="withEffect">
                                  <p:stCondLst>
                                    <p:cond delay="50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heckerboard(across)">
                                      <p:cBhvr>
                                        <p:cTn id="13" dur="2000"/>
                                        <p:tgtEl>
                                          <p:spTgt spid="3">
                                            <p:txEl>
                                              <p:pRg st="2" end="2"/>
                                            </p:txEl>
                                          </p:spTgt>
                                        </p:tgtEl>
                                      </p:cBhvr>
                                    </p:animEffect>
                                  </p:childTnLst>
                                </p:cTn>
                              </p:par>
                              <p:par>
                                <p:cTn id="14" presetID="5" presetClass="entr" presetSubtype="10" fill="hold" grpId="0" nodeType="withEffect">
                                  <p:stCondLst>
                                    <p:cond delay="50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heckerboard(across)">
                                      <p:cBhvr>
                                        <p:cTn id="16" dur="2000"/>
                                        <p:tgtEl>
                                          <p:spTgt spid="3">
                                            <p:txEl>
                                              <p:pRg st="3" end="3"/>
                                            </p:txEl>
                                          </p:spTgt>
                                        </p:tgtEl>
                                      </p:cBhvr>
                                    </p:animEffect>
                                  </p:childTnLst>
                                </p:cTn>
                              </p:par>
                              <p:par>
                                <p:cTn id="17" presetID="5" presetClass="entr" presetSubtype="10" fill="hold" grpId="0" nodeType="withEffect">
                                  <p:stCondLst>
                                    <p:cond delay="50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checkerboard(across)">
                                      <p:cBhvr>
                                        <p:cTn id="19" dur="2000"/>
                                        <p:tgtEl>
                                          <p:spTgt spid="3">
                                            <p:txEl>
                                              <p:pRg st="4" end="4"/>
                                            </p:txEl>
                                          </p:spTgt>
                                        </p:tgtEl>
                                      </p:cBhvr>
                                    </p:animEffect>
                                  </p:childTnLst>
                                </p:cTn>
                              </p:par>
                              <p:par>
                                <p:cTn id="20" presetID="5" presetClass="entr" presetSubtype="10" fill="hold" grpId="0" nodeType="withEffect">
                                  <p:stCondLst>
                                    <p:cond delay="50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checkerboard(across)">
                                      <p:cBhvr>
                                        <p:cTn id="22" dur="2000"/>
                                        <p:tgtEl>
                                          <p:spTgt spid="3">
                                            <p:txEl>
                                              <p:pRg st="5" end="5"/>
                                            </p:txEl>
                                          </p:spTgt>
                                        </p:tgtEl>
                                      </p:cBhvr>
                                    </p:animEffect>
                                  </p:childTnLst>
                                </p:cTn>
                              </p:par>
                              <p:par>
                                <p:cTn id="23" presetID="5" presetClass="entr" presetSubtype="10" fill="hold" grpId="0" nodeType="withEffect">
                                  <p:stCondLst>
                                    <p:cond delay="500"/>
                                  </p:stCondLst>
                                  <p:childTnLst>
                                    <p:set>
                                      <p:cBhvr>
                                        <p:cTn id="24" dur="1" fill="hold">
                                          <p:stCondLst>
                                            <p:cond delay="0"/>
                                          </p:stCondLst>
                                        </p:cTn>
                                        <p:tgtEl>
                                          <p:spTgt spid="3">
                                            <p:txEl>
                                              <p:pRg st="7" end="7"/>
                                            </p:txEl>
                                          </p:spTgt>
                                        </p:tgtEl>
                                        <p:attrNameLst>
                                          <p:attrName>style.visibility</p:attrName>
                                        </p:attrNameLst>
                                      </p:cBhvr>
                                      <p:to>
                                        <p:strVal val="visible"/>
                                      </p:to>
                                    </p:set>
                                    <p:animEffect transition="in" filter="checkerboard(across)">
                                      <p:cBhvr>
                                        <p:cTn id="25"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85720" y="0"/>
            <a:ext cx="7565928" cy="2214554"/>
          </a:xfrm>
        </p:spPr>
        <p:txBody>
          <a:bodyPr>
            <a:normAutofit fontScale="90000"/>
          </a:bodyPr>
          <a:lstStyle/>
          <a:p>
            <a:pPr lvl="0" algn="l"/>
            <a:r>
              <a:rPr lang="fr-FR" dirty="0" smtClean="0">
                <a:solidFill>
                  <a:schemeClr val="accent1">
                    <a:lumMod val="75000"/>
                  </a:schemeClr>
                </a:solidFill>
              </a:rPr>
              <a:t>Etude de registres :        </a:t>
            </a:r>
            <a:br>
              <a:rPr lang="fr-FR" dirty="0" smtClean="0">
                <a:solidFill>
                  <a:schemeClr val="accent1">
                    <a:lumMod val="75000"/>
                  </a:schemeClr>
                </a:solidFill>
              </a:rPr>
            </a:br>
            <a:r>
              <a:rPr lang="fr-FR" dirty="0" smtClean="0">
                <a:solidFill>
                  <a:schemeClr val="accent1">
                    <a:lumMod val="75000"/>
                  </a:schemeClr>
                </a:solidFill>
              </a:rPr>
              <a:t>1-liste des registres :</a:t>
            </a:r>
            <a:r>
              <a:rPr lang="fr-FR" dirty="0" smtClean="0"/>
              <a:t/>
            </a:r>
            <a:br>
              <a:rPr lang="fr-FR" dirty="0" smtClean="0"/>
            </a:br>
            <a:endParaRPr lang="fr-FR" dirty="0"/>
          </a:p>
        </p:txBody>
      </p:sp>
      <p:sp>
        <p:nvSpPr>
          <p:cNvPr id="3" name="Sous-titre 2"/>
          <p:cNvSpPr>
            <a:spLocks noGrp="1"/>
          </p:cNvSpPr>
          <p:nvPr>
            <p:ph type="subTitle" idx="1"/>
          </p:nvPr>
        </p:nvSpPr>
        <p:spPr>
          <a:xfrm>
            <a:off x="533400" y="1500174"/>
            <a:ext cx="7854696" cy="5143536"/>
          </a:xfrm>
        </p:spPr>
        <p:txBody>
          <a:bodyPr/>
          <a:lstStyle/>
          <a:p>
            <a:endParaRPr lang="fr-FR" dirty="0" smtClean="0"/>
          </a:p>
          <a:p>
            <a:endParaRPr lang="fr-FR" dirty="0" smtClean="0"/>
          </a:p>
          <a:p>
            <a:endParaRPr lang="fr-FR" dirty="0" smtClean="0"/>
          </a:p>
          <a:p>
            <a:endParaRPr lang="fr-FR" dirty="0" smtClean="0"/>
          </a:p>
          <a:p>
            <a:endParaRPr lang="fr-FR" dirty="0" smtClean="0"/>
          </a:p>
          <a:p>
            <a:endParaRPr lang="fr-FR" dirty="0" smtClean="0"/>
          </a:p>
          <a:p>
            <a:endParaRPr lang="fr-FR" dirty="0" smtClean="0"/>
          </a:p>
        </p:txBody>
      </p:sp>
      <p:graphicFrame>
        <p:nvGraphicFramePr>
          <p:cNvPr id="4" name="Tableau 3"/>
          <p:cNvGraphicFramePr>
            <a:graphicFrameLocks noGrp="1"/>
          </p:cNvGraphicFramePr>
          <p:nvPr/>
        </p:nvGraphicFramePr>
        <p:xfrm>
          <a:off x="1071538" y="1928802"/>
          <a:ext cx="6429420" cy="2500330"/>
        </p:xfrm>
        <a:graphic>
          <a:graphicData uri="http://schemas.openxmlformats.org/drawingml/2006/table">
            <a:tbl>
              <a:tblPr firstRow="1" bandRow="1">
                <a:effectLst>
                  <a:innerShdw blurRad="63500" dist="50800" dir="13500000">
                    <a:schemeClr val="tx1">
                      <a:alpha val="50000"/>
                    </a:schemeClr>
                  </a:innerShdw>
                </a:effectLst>
                <a:tableStyleId>{E8B1032C-EA38-4F05-BA0D-38AFFFC7BED3}</a:tableStyleId>
              </a:tblPr>
              <a:tblGrid>
                <a:gridCol w="1000132"/>
                <a:gridCol w="5429288"/>
              </a:tblGrid>
              <a:tr h="594541">
                <a:tc>
                  <a:txBody>
                    <a:bodyPr/>
                    <a:lstStyle/>
                    <a:p>
                      <a:pPr algn="ctr"/>
                      <a:r>
                        <a:rPr lang="fr-FR" sz="1800" dirty="0" smtClean="0">
                          <a:ln>
                            <a:solidFill>
                              <a:schemeClr val="tx1"/>
                            </a:solidFill>
                          </a:ln>
                          <a:effectLst>
                            <a:outerShdw blurRad="38100" dist="38100" dir="2700000" algn="tl">
                              <a:srgbClr val="000000">
                                <a:alpha val="43137"/>
                              </a:srgbClr>
                            </a:outerShdw>
                          </a:effectLst>
                        </a:rPr>
                        <a:t>N</a:t>
                      </a:r>
                      <a:endParaRPr lang="fr-FR" dirty="0">
                        <a:ln>
                          <a:solidFill>
                            <a:schemeClr val="tx1"/>
                          </a:solidFill>
                        </a:ln>
                        <a:effectLst>
                          <a:outerShdw blurRad="38100" dist="38100" dir="2700000" algn="tl">
                            <a:srgbClr val="000000">
                              <a:alpha val="43137"/>
                            </a:srgbClr>
                          </a:outerShdw>
                        </a:effectLst>
                      </a:endParaRPr>
                    </a:p>
                  </a:txBody>
                  <a:tcPr>
                    <a:cell3D prstMaterial="dkEdge">
                      <a:bevel/>
                      <a:lightRig rig="flood" dir="t"/>
                    </a:cell3D>
                    <a:solidFill>
                      <a:schemeClr val="bg1">
                        <a:lumMod val="85000"/>
                      </a:schemeClr>
                    </a:solidFill>
                  </a:tcPr>
                </a:tc>
                <a:tc>
                  <a:txBody>
                    <a:bodyPr/>
                    <a:lstStyle/>
                    <a:p>
                      <a:pPr algn="ctr"/>
                      <a:r>
                        <a:rPr lang="fr-FR" sz="1800" dirty="0" smtClean="0">
                          <a:ln>
                            <a:solidFill>
                              <a:schemeClr val="tx1"/>
                            </a:solidFill>
                          </a:ln>
                          <a:effectLst>
                            <a:outerShdw blurRad="38100" dist="38100" dir="2700000" algn="tl">
                              <a:srgbClr val="000000">
                                <a:alpha val="43137"/>
                              </a:srgbClr>
                            </a:outerShdw>
                          </a:effectLst>
                        </a:rPr>
                        <a:t>Nom de registre </a:t>
                      </a:r>
                      <a:endParaRPr lang="fr-FR" dirty="0">
                        <a:ln>
                          <a:solidFill>
                            <a:schemeClr val="tx1"/>
                          </a:solidFill>
                        </a:ln>
                        <a:effectLst>
                          <a:outerShdw blurRad="38100" dist="38100" dir="2700000" algn="tl">
                            <a:srgbClr val="000000">
                              <a:alpha val="43137"/>
                            </a:srgbClr>
                          </a:outerShdw>
                        </a:effectLst>
                      </a:endParaRPr>
                    </a:p>
                  </a:txBody>
                  <a:tcPr>
                    <a:cell3D prstMaterial="dkEdge">
                      <a:bevel/>
                      <a:lightRig rig="flood" dir="t"/>
                    </a:cell3D>
                    <a:solidFill>
                      <a:schemeClr val="bg1">
                        <a:lumMod val="85000"/>
                      </a:schemeClr>
                    </a:solidFill>
                  </a:tcPr>
                </a:tc>
              </a:tr>
              <a:tr h="1905789">
                <a:tc>
                  <a:txBody>
                    <a:bodyPr/>
                    <a:lstStyle/>
                    <a:p>
                      <a:r>
                        <a:rPr kumimoji="0" lang="fr-FR" sz="1800" kern="1200" dirty="0" smtClean="0">
                          <a:ln>
                            <a:solidFill>
                              <a:schemeClr val="tx1"/>
                            </a:solidFill>
                          </a:ln>
                        </a:rPr>
                        <a:t>R01</a:t>
                      </a:r>
                    </a:p>
                    <a:p>
                      <a:r>
                        <a:rPr kumimoji="0" lang="fr-FR" sz="1800" kern="1200" dirty="0" smtClean="0">
                          <a:ln>
                            <a:solidFill>
                              <a:schemeClr val="tx1"/>
                            </a:solidFill>
                          </a:ln>
                        </a:rPr>
                        <a:t>R02</a:t>
                      </a:r>
                    </a:p>
                    <a:p>
                      <a:r>
                        <a:rPr kumimoji="0" lang="fr-FR" sz="1800" kern="1200" dirty="0" smtClean="0">
                          <a:ln>
                            <a:solidFill>
                              <a:schemeClr val="tx1"/>
                            </a:solidFill>
                          </a:ln>
                        </a:rPr>
                        <a:t>R03</a:t>
                      </a:r>
                      <a:endParaRPr lang="fr-FR" dirty="0">
                        <a:ln>
                          <a:solidFill>
                            <a:schemeClr val="tx1"/>
                          </a:solidFill>
                        </a:ln>
                      </a:endParaRPr>
                    </a:p>
                  </a:txBody>
                  <a:tcPr>
                    <a:cell3D prstMaterial="dkEdge">
                      <a:bevel/>
                      <a:lightRig rig="flood" dir="t"/>
                    </a:cell3D>
                    <a:solidFill>
                      <a:schemeClr val="bg1">
                        <a:lumMod val="85000"/>
                      </a:schemeClr>
                    </a:solidFill>
                  </a:tcPr>
                </a:tc>
                <a:tc>
                  <a:txBody>
                    <a:bodyPr/>
                    <a:lstStyle/>
                    <a:p>
                      <a:r>
                        <a:rPr kumimoji="0" lang="fr-FR" sz="1800" kern="1200" dirty="0" smtClean="0">
                          <a:ln>
                            <a:solidFill>
                              <a:schemeClr val="tx1"/>
                            </a:solidFill>
                          </a:ln>
                        </a:rPr>
                        <a:t>Registre des dossiers entré-sortie de l’archive</a:t>
                      </a:r>
                    </a:p>
                    <a:p>
                      <a:r>
                        <a:rPr kumimoji="0" lang="fr-FR" sz="1800" kern="1200" dirty="0" smtClean="0">
                          <a:ln>
                            <a:solidFill>
                              <a:schemeClr val="tx1"/>
                            </a:solidFill>
                          </a:ln>
                        </a:rPr>
                        <a:t>Registre des décèdes</a:t>
                      </a:r>
                    </a:p>
                    <a:p>
                      <a:r>
                        <a:rPr kumimoji="0" lang="fr-FR" sz="1800" kern="1200" dirty="0" smtClean="0">
                          <a:ln>
                            <a:solidFill>
                              <a:schemeClr val="tx1"/>
                            </a:solidFill>
                          </a:ln>
                        </a:rPr>
                        <a:t>Registre des dossiers suspendus </a:t>
                      </a:r>
                    </a:p>
                    <a:p>
                      <a:endParaRPr lang="fr-FR" dirty="0">
                        <a:ln>
                          <a:solidFill>
                            <a:schemeClr val="tx1"/>
                          </a:solidFill>
                        </a:ln>
                      </a:endParaRPr>
                    </a:p>
                  </a:txBody>
                  <a:tcPr>
                    <a:cell3D prstMaterial="dkEdge">
                      <a:bevel/>
                      <a:lightRig rig="flood" dir="t"/>
                    </a:cell3D>
                    <a:solidFill>
                      <a:schemeClr val="bg1">
                        <a:lumMod val="85000"/>
                      </a:schemeClr>
                    </a:solidFill>
                  </a:tcPr>
                </a:tc>
              </a:tr>
            </a:tbl>
          </a:graphicData>
        </a:graphic>
      </p:graphicFrame>
      <p:sp>
        <p:nvSpPr>
          <p:cNvPr id="5" name="ZoneTexte 4"/>
          <p:cNvSpPr txBox="1"/>
          <p:nvPr/>
        </p:nvSpPr>
        <p:spPr>
          <a:xfrm>
            <a:off x="928662" y="4929198"/>
            <a:ext cx="3929090" cy="1384995"/>
          </a:xfrm>
          <a:prstGeom prst="rect">
            <a:avLst/>
          </a:prstGeom>
          <a:noFill/>
        </p:spPr>
        <p:txBody>
          <a:bodyPr wrap="square" rtlCol="0">
            <a:spAutoFit/>
          </a:bodyPr>
          <a:lstStyle/>
          <a:p>
            <a:r>
              <a:rPr lang="fr-FR" sz="2800" b="1" dirty="0" smtClean="0"/>
              <a:t>       N° registre </a:t>
            </a:r>
          </a:p>
          <a:p>
            <a:r>
              <a:rPr lang="fr-FR" sz="2800" b="1" dirty="0" smtClean="0"/>
              <a:t>       Nom </a:t>
            </a:r>
          </a:p>
          <a:p>
            <a:r>
              <a:rPr lang="fr-FR" sz="2800" b="1" dirty="0" smtClean="0"/>
              <a:t>       Rôle </a:t>
            </a:r>
            <a:endParaRPr lang="fr-FR" sz="2800"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par>
                          <p:cTn id="8" fill="hold">
                            <p:stCondLst>
                              <p:cond delay="2500"/>
                            </p:stCondLst>
                            <p:childTnLst>
                              <p:par>
                                <p:cTn id="9" presetID="5" presetClass="entr" presetSubtype="1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heckerboard(across)">
                                      <p:cBhvr>
                                        <p:cTn id="11" dur="2000"/>
                                        <p:tgtEl>
                                          <p:spTgt spid="4"/>
                                        </p:tgtEl>
                                      </p:cBhvr>
                                    </p:animEffect>
                                  </p:childTnLst>
                                </p:cTn>
                              </p:par>
                              <p:par>
                                <p:cTn id="12" presetID="5" presetClass="entr" presetSubtype="10" fill="hold" grpId="0" nodeType="with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2372</TotalTime>
  <Words>1037</Words>
  <Application>Microsoft Office PowerPoint</Application>
  <PresentationFormat>Affichage à l'écran (4:3)</PresentationFormat>
  <Paragraphs>408</Paragraphs>
  <Slides>39</Slides>
  <Notes>0</Notes>
  <HiddenSlides>0</HiddenSlides>
  <MMClips>0</MMClips>
  <ScaleCrop>false</ScaleCrop>
  <HeadingPairs>
    <vt:vector size="4" baseType="variant">
      <vt:variant>
        <vt:lpstr>Thème</vt:lpstr>
      </vt:variant>
      <vt:variant>
        <vt:i4>1</vt:i4>
      </vt:variant>
      <vt:variant>
        <vt:lpstr>Titres des diapositives</vt:lpstr>
      </vt:variant>
      <vt:variant>
        <vt:i4>39</vt:i4>
      </vt:variant>
    </vt:vector>
  </HeadingPairs>
  <TitlesOfParts>
    <vt:vector size="40" baseType="lpstr">
      <vt:lpstr>Débit</vt:lpstr>
      <vt:lpstr>Mémoire de fin d'étude</vt:lpstr>
      <vt:lpstr>Diapositive 2</vt:lpstr>
      <vt:lpstr>Diapositive 3</vt:lpstr>
      <vt:lpstr>Introduction Générale:</vt:lpstr>
      <vt:lpstr>Diapositive 5</vt:lpstr>
      <vt:lpstr>Etude des documents :  </vt:lpstr>
      <vt:lpstr>Diapositive 7</vt:lpstr>
      <vt:lpstr>Diapositive 8</vt:lpstr>
      <vt:lpstr>Etude de registres :         1-liste des registres : </vt:lpstr>
      <vt:lpstr>Etude des dossiers :  1-Liste des dossiers : </vt:lpstr>
      <vt:lpstr>Diapositive 11</vt:lpstr>
      <vt:lpstr>Diapositive 12</vt:lpstr>
      <vt:lpstr>Conclusion :   </vt:lpstr>
      <vt:lpstr>Diapositive 14</vt:lpstr>
      <vt:lpstr>Introduction :  </vt:lpstr>
      <vt:lpstr>les trois niveaux d’analyse de la méthode Merise : </vt:lpstr>
      <vt:lpstr>Etablissement de MCD : </vt:lpstr>
      <vt:lpstr> le modèle conceptuelle de traitement :  </vt:lpstr>
      <vt:lpstr>processus  : liquidation  </vt:lpstr>
      <vt:lpstr>Conclusion :  </vt:lpstr>
      <vt:lpstr>Diapositive 21</vt:lpstr>
      <vt:lpstr>A- relation (0,n ou 1,n ) ,( 0,n ou 1,n )  </vt:lpstr>
      <vt:lpstr>B- relation (0, n ou 1, n), (0, n ou 1,1) :  </vt:lpstr>
      <vt:lpstr>Diapositive 24</vt:lpstr>
      <vt:lpstr>Diapositive 25</vt:lpstr>
      <vt:lpstr>         2- le Modèle physique des données : (MPD)  2-1- Définition :  </vt:lpstr>
      <vt:lpstr>présentation du modèle physique : </vt:lpstr>
      <vt:lpstr>Conclusion :  </vt:lpstr>
      <vt:lpstr>Diapositive 29</vt:lpstr>
      <vt:lpstr>Introduction :  </vt:lpstr>
      <vt:lpstr>Diapositive 31</vt:lpstr>
      <vt:lpstr>Diapositive 32</vt:lpstr>
      <vt:lpstr>Diapositive 33</vt:lpstr>
      <vt:lpstr>Les impressions :  2-1- Fiche de liquidation :  </vt:lpstr>
      <vt:lpstr>2-2- Titre de pension :   </vt:lpstr>
      <vt:lpstr>2-3  Carte de retraité : </vt:lpstr>
      <vt:lpstr>Conclusion :  </vt:lpstr>
      <vt:lpstr>Conclusion générale </vt:lpstr>
      <vt:lpstr>Diapositive 39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Mémoire de fin d'étude</dc:title>
  <dc:creator>MOUNI</dc:creator>
  <cp:lastModifiedBy>meguedmi</cp:lastModifiedBy>
  <cp:revision>721</cp:revision>
  <dcterms:created xsi:type="dcterms:W3CDTF">2012-04-14T13:16:09Z</dcterms:created>
  <dcterms:modified xsi:type="dcterms:W3CDTF">2012-06-24T21:10:52Z</dcterms:modified>
</cp:coreProperties>
</file>